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60" r:id="rId2"/>
    <p:sldId id="264" r:id="rId3"/>
    <p:sldId id="261" r:id="rId4"/>
    <p:sldId id="262" r:id="rId5"/>
    <p:sldId id="263" r:id="rId6"/>
  </p:sldIdLst>
  <p:sldSz cx="6858000" cy="91805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87" autoAdjust="0"/>
    <p:restoredTop sz="86424" autoAdjust="0"/>
  </p:normalViewPr>
  <p:slideViewPr>
    <p:cSldViewPr snapToGrid="0">
      <p:cViewPr varScale="1">
        <p:scale>
          <a:sx n="69" d="100"/>
          <a:sy n="69" d="100"/>
        </p:scale>
        <p:origin x="3090" y="72"/>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502459"/>
            <a:ext cx="5829300" cy="3196179"/>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4821895"/>
            <a:ext cx="5143500" cy="2216498"/>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E9DE905B-3D9D-4A09-815A-C0FB39BA2AB1}" type="datetimeFigureOut">
              <a:rPr kumimoji="1" lang="ja-JP" altLang="en-US" smtClean="0"/>
              <a:t>2025/4/11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860A920-9AB7-4CFF-9850-8B35CAF59B0E}" type="slidenum">
              <a:rPr kumimoji="1" lang="ja-JP" altLang="en-US" smtClean="0"/>
              <a:t>‹#›</a:t>
            </a:fld>
            <a:endParaRPr kumimoji="1" lang="ja-JP" altLang="en-US"/>
          </a:p>
        </p:txBody>
      </p:sp>
    </p:spTree>
    <p:extLst>
      <p:ext uri="{BB962C8B-B14F-4D97-AF65-F5344CB8AC3E}">
        <p14:creationId xmlns:p14="http://schemas.microsoft.com/office/powerpoint/2010/main" val="32628893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9DE905B-3D9D-4A09-815A-C0FB39BA2AB1}" type="datetimeFigureOut">
              <a:rPr kumimoji="1" lang="ja-JP" altLang="en-US" smtClean="0"/>
              <a:t>2025/4/11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860A920-9AB7-4CFF-9850-8B35CAF59B0E}" type="slidenum">
              <a:rPr kumimoji="1" lang="ja-JP" altLang="en-US" smtClean="0"/>
              <a:t>‹#›</a:t>
            </a:fld>
            <a:endParaRPr kumimoji="1" lang="ja-JP" altLang="en-US"/>
          </a:p>
        </p:txBody>
      </p:sp>
    </p:spTree>
    <p:extLst>
      <p:ext uri="{BB962C8B-B14F-4D97-AF65-F5344CB8AC3E}">
        <p14:creationId xmlns:p14="http://schemas.microsoft.com/office/powerpoint/2010/main" val="21467988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8778"/>
            <a:ext cx="1478756" cy="7780060"/>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488778"/>
            <a:ext cx="4350544" cy="778006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9DE905B-3D9D-4A09-815A-C0FB39BA2AB1}" type="datetimeFigureOut">
              <a:rPr kumimoji="1" lang="ja-JP" altLang="en-US" smtClean="0"/>
              <a:t>2025/4/11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860A920-9AB7-4CFF-9850-8B35CAF59B0E}" type="slidenum">
              <a:rPr kumimoji="1" lang="ja-JP" altLang="en-US" smtClean="0"/>
              <a:t>‹#›</a:t>
            </a:fld>
            <a:endParaRPr kumimoji="1" lang="ja-JP" altLang="en-US"/>
          </a:p>
        </p:txBody>
      </p:sp>
    </p:spTree>
    <p:extLst>
      <p:ext uri="{BB962C8B-B14F-4D97-AF65-F5344CB8AC3E}">
        <p14:creationId xmlns:p14="http://schemas.microsoft.com/office/powerpoint/2010/main" val="2999089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9DE905B-3D9D-4A09-815A-C0FB39BA2AB1}" type="datetimeFigureOut">
              <a:rPr kumimoji="1" lang="ja-JP" altLang="en-US" smtClean="0"/>
              <a:t>2025/4/11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860A920-9AB7-4CFF-9850-8B35CAF59B0E}" type="slidenum">
              <a:rPr kumimoji="1" lang="ja-JP" altLang="en-US" smtClean="0"/>
              <a:t>‹#›</a:t>
            </a:fld>
            <a:endParaRPr kumimoji="1" lang="ja-JP" altLang="en-US"/>
          </a:p>
        </p:txBody>
      </p:sp>
    </p:spTree>
    <p:extLst>
      <p:ext uri="{BB962C8B-B14F-4D97-AF65-F5344CB8AC3E}">
        <p14:creationId xmlns:p14="http://schemas.microsoft.com/office/powerpoint/2010/main" val="22040704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288755"/>
            <a:ext cx="5915025" cy="3818838"/>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143721"/>
            <a:ext cx="5915025" cy="20082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9DE905B-3D9D-4A09-815A-C0FB39BA2AB1}" type="datetimeFigureOut">
              <a:rPr kumimoji="1" lang="ja-JP" altLang="en-US" smtClean="0"/>
              <a:t>2025/4/11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860A920-9AB7-4CFF-9850-8B35CAF59B0E}" type="slidenum">
              <a:rPr kumimoji="1" lang="ja-JP" altLang="en-US" smtClean="0"/>
              <a:t>‹#›</a:t>
            </a:fld>
            <a:endParaRPr kumimoji="1" lang="ja-JP" altLang="en-US"/>
          </a:p>
        </p:txBody>
      </p:sp>
    </p:spTree>
    <p:extLst>
      <p:ext uri="{BB962C8B-B14F-4D97-AF65-F5344CB8AC3E}">
        <p14:creationId xmlns:p14="http://schemas.microsoft.com/office/powerpoint/2010/main" val="1938237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443887"/>
            <a:ext cx="2914650" cy="5824951"/>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443887"/>
            <a:ext cx="2914650" cy="5824951"/>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E9DE905B-3D9D-4A09-815A-C0FB39BA2AB1}" type="datetimeFigureOut">
              <a:rPr kumimoji="1" lang="ja-JP" altLang="en-US" smtClean="0"/>
              <a:t>2025/4/11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860A920-9AB7-4CFF-9850-8B35CAF59B0E}" type="slidenum">
              <a:rPr kumimoji="1" lang="ja-JP" altLang="en-US" smtClean="0"/>
              <a:t>‹#›</a:t>
            </a:fld>
            <a:endParaRPr kumimoji="1" lang="ja-JP" altLang="en-US"/>
          </a:p>
        </p:txBody>
      </p:sp>
    </p:spTree>
    <p:extLst>
      <p:ext uri="{BB962C8B-B14F-4D97-AF65-F5344CB8AC3E}">
        <p14:creationId xmlns:p14="http://schemas.microsoft.com/office/powerpoint/2010/main" val="36543177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488779"/>
            <a:ext cx="5915025" cy="1774475"/>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250501"/>
            <a:ext cx="2901255" cy="1102936"/>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353438"/>
            <a:ext cx="2901255" cy="4932401"/>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250501"/>
            <a:ext cx="2915543" cy="1102936"/>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353438"/>
            <a:ext cx="2915543" cy="4932401"/>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E9DE905B-3D9D-4A09-815A-C0FB39BA2AB1}" type="datetimeFigureOut">
              <a:rPr kumimoji="1" lang="ja-JP" altLang="en-US" smtClean="0"/>
              <a:t>2025/4/11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860A920-9AB7-4CFF-9850-8B35CAF59B0E}" type="slidenum">
              <a:rPr kumimoji="1" lang="ja-JP" altLang="en-US" smtClean="0"/>
              <a:t>‹#›</a:t>
            </a:fld>
            <a:endParaRPr kumimoji="1" lang="ja-JP" altLang="en-US"/>
          </a:p>
        </p:txBody>
      </p:sp>
    </p:spTree>
    <p:extLst>
      <p:ext uri="{BB962C8B-B14F-4D97-AF65-F5344CB8AC3E}">
        <p14:creationId xmlns:p14="http://schemas.microsoft.com/office/powerpoint/2010/main" val="32909937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E9DE905B-3D9D-4A09-815A-C0FB39BA2AB1}" type="datetimeFigureOut">
              <a:rPr kumimoji="1" lang="ja-JP" altLang="en-US" smtClean="0"/>
              <a:t>2025/4/11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860A920-9AB7-4CFF-9850-8B35CAF59B0E}" type="slidenum">
              <a:rPr kumimoji="1" lang="ja-JP" altLang="en-US" smtClean="0"/>
              <a:t>‹#›</a:t>
            </a:fld>
            <a:endParaRPr kumimoji="1" lang="ja-JP" altLang="en-US"/>
          </a:p>
        </p:txBody>
      </p:sp>
    </p:spTree>
    <p:extLst>
      <p:ext uri="{BB962C8B-B14F-4D97-AF65-F5344CB8AC3E}">
        <p14:creationId xmlns:p14="http://schemas.microsoft.com/office/powerpoint/2010/main" val="23252160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DE905B-3D9D-4A09-815A-C0FB39BA2AB1}" type="datetimeFigureOut">
              <a:rPr kumimoji="1" lang="ja-JP" altLang="en-US" smtClean="0"/>
              <a:t>2025/4/11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860A920-9AB7-4CFF-9850-8B35CAF59B0E}" type="slidenum">
              <a:rPr kumimoji="1" lang="ja-JP" altLang="en-US" smtClean="0"/>
              <a:t>‹#›</a:t>
            </a:fld>
            <a:endParaRPr kumimoji="1" lang="ja-JP" altLang="en-US"/>
          </a:p>
        </p:txBody>
      </p:sp>
    </p:spTree>
    <p:extLst>
      <p:ext uri="{BB962C8B-B14F-4D97-AF65-F5344CB8AC3E}">
        <p14:creationId xmlns:p14="http://schemas.microsoft.com/office/powerpoint/2010/main" val="37483043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12034"/>
            <a:ext cx="2211884" cy="214212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321826"/>
            <a:ext cx="3471863" cy="652411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754154"/>
            <a:ext cx="2211884" cy="510241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9DE905B-3D9D-4A09-815A-C0FB39BA2AB1}" type="datetimeFigureOut">
              <a:rPr kumimoji="1" lang="ja-JP" altLang="en-US" smtClean="0"/>
              <a:t>2025/4/11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860A920-9AB7-4CFF-9850-8B35CAF59B0E}" type="slidenum">
              <a:rPr kumimoji="1" lang="ja-JP" altLang="en-US" smtClean="0"/>
              <a:t>‹#›</a:t>
            </a:fld>
            <a:endParaRPr kumimoji="1" lang="ja-JP" altLang="en-US"/>
          </a:p>
        </p:txBody>
      </p:sp>
    </p:spTree>
    <p:extLst>
      <p:ext uri="{BB962C8B-B14F-4D97-AF65-F5344CB8AC3E}">
        <p14:creationId xmlns:p14="http://schemas.microsoft.com/office/powerpoint/2010/main" val="38360634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12034"/>
            <a:ext cx="2211884" cy="214212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321826"/>
            <a:ext cx="3471863" cy="6524115"/>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754154"/>
            <a:ext cx="2211884" cy="510241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9DE905B-3D9D-4A09-815A-C0FB39BA2AB1}" type="datetimeFigureOut">
              <a:rPr kumimoji="1" lang="ja-JP" altLang="en-US" smtClean="0"/>
              <a:t>2025/4/11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860A920-9AB7-4CFF-9850-8B35CAF59B0E}" type="slidenum">
              <a:rPr kumimoji="1" lang="ja-JP" altLang="en-US" smtClean="0"/>
              <a:t>‹#›</a:t>
            </a:fld>
            <a:endParaRPr kumimoji="1" lang="ja-JP" altLang="en-US"/>
          </a:p>
        </p:txBody>
      </p:sp>
    </p:spTree>
    <p:extLst>
      <p:ext uri="{BB962C8B-B14F-4D97-AF65-F5344CB8AC3E}">
        <p14:creationId xmlns:p14="http://schemas.microsoft.com/office/powerpoint/2010/main" val="35829492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8779"/>
            <a:ext cx="5915025" cy="1774475"/>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443887"/>
            <a:ext cx="5915025" cy="5824951"/>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8508978"/>
            <a:ext cx="1543050" cy="488777"/>
          </a:xfrm>
          <a:prstGeom prst="rect">
            <a:avLst/>
          </a:prstGeom>
        </p:spPr>
        <p:txBody>
          <a:bodyPr vert="horz" lIns="91440" tIns="45720" rIns="91440" bIns="45720" rtlCol="0" anchor="ctr"/>
          <a:lstStyle>
            <a:lvl1pPr algn="l">
              <a:defRPr sz="900">
                <a:solidFill>
                  <a:schemeClr val="tx1">
                    <a:tint val="75000"/>
                  </a:schemeClr>
                </a:solidFill>
              </a:defRPr>
            </a:lvl1pPr>
          </a:lstStyle>
          <a:p>
            <a:fld id="{E9DE905B-3D9D-4A09-815A-C0FB39BA2AB1}" type="datetimeFigureOut">
              <a:rPr kumimoji="1" lang="ja-JP" altLang="en-US" smtClean="0"/>
              <a:t>2025/4/11</a:t>
            </a:fld>
            <a:endParaRPr kumimoji="1" lang="ja-JP" altLang="en-US"/>
          </a:p>
        </p:txBody>
      </p:sp>
      <p:sp>
        <p:nvSpPr>
          <p:cNvPr id="5" name="Footer Placeholder 4"/>
          <p:cNvSpPr>
            <a:spLocks noGrp="1"/>
          </p:cNvSpPr>
          <p:nvPr>
            <p:ph type="ftr" sz="quarter" idx="3"/>
          </p:nvPr>
        </p:nvSpPr>
        <p:spPr>
          <a:xfrm>
            <a:off x="2271713" y="8508978"/>
            <a:ext cx="2314575" cy="488777"/>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8508978"/>
            <a:ext cx="1543050" cy="488777"/>
          </a:xfrm>
          <a:prstGeom prst="rect">
            <a:avLst/>
          </a:prstGeom>
        </p:spPr>
        <p:txBody>
          <a:bodyPr vert="horz" lIns="91440" tIns="45720" rIns="91440" bIns="45720" rtlCol="0" anchor="ctr"/>
          <a:lstStyle>
            <a:lvl1pPr algn="r">
              <a:defRPr sz="900">
                <a:solidFill>
                  <a:schemeClr val="tx1">
                    <a:tint val="75000"/>
                  </a:schemeClr>
                </a:solidFill>
              </a:defRPr>
            </a:lvl1pPr>
          </a:lstStyle>
          <a:p>
            <a:fld id="{F860A920-9AB7-4CFF-9850-8B35CAF59B0E}" type="slidenum">
              <a:rPr kumimoji="1" lang="ja-JP" altLang="en-US" smtClean="0"/>
              <a:t>‹#›</a:t>
            </a:fld>
            <a:endParaRPr kumimoji="1" lang="ja-JP" altLang="en-US"/>
          </a:p>
        </p:txBody>
      </p:sp>
    </p:spTree>
    <p:extLst>
      <p:ext uri="{BB962C8B-B14F-4D97-AF65-F5344CB8AC3E}">
        <p14:creationId xmlns:p14="http://schemas.microsoft.com/office/powerpoint/2010/main" val="274190989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Layout" Target="../slideLayouts/slideLayout1.xml"/><Relationship Id="rId6" Type="http://schemas.openxmlformats.org/officeDocument/2006/relationships/image" Target="../media/image5.gif"/><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image" Target="../media/image8.gif"/><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5.xml.rels><?xml version="1.0" encoding="UTF-8" standalone="yes"?>
<Relationships xmlns="http://schemas.openxmlformats.org/package/2006/relationships"><Relationship Id="rId3" Type="http://schemas.openxmlformats.org/officeDocument/2006/relationships/hyperlink" Target="https://www.securebrain.co.jp/products/phishwall/install.html?protocol=v3&amp;customer_code=XXXX" TargetMode="External"/><Relationship Id="rId2" Type="http://schemas.openxmlformats.org/officeDocument/2006/relationships/image" Target="../media/image1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20076" y="1054266"/>
            <a:ext cx="6631082" cy="276999"/>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ja-JP" altLang="en-US" sz="1200" dirty="0"/>
              <a:t>不正送金・フィッシング対策ソフト「</a:t>
            </a:r>
            <a:r>
              <a:rPr lang="en-US" altLang="ja-JP" sz="1200" dirty="0"/>
              <a:t>PhishWall</a:t>
            </a:r>
            <a:r>
              <a:rPr lang="ja-JP" altLang="en-US" sz="1200" dirty="0"/>
              <a:t>（フィッシュウォール）プレミアム」について</a:t>
            </a:r>
          </a:p>
        </p:txBody>
      </p:sp>
      <p:sp>
        <p:nvSpPr>
          <p:cNvPr id="7" name="正方形/長方形 6"/>
          <p:cNvSpPr/>
          <p:nvPr/>
        </p:nvSpPr>
        <p:spPr>
          <a:xfrm>
            <a:off x="321505" y="1385459"/>
            <a:ext cx="6214993" cy="646331"/>
          </a:xfrm>
          <a:prstGeom prst="rect">
            <a:avLst/>
          </a:prstGeom>
        </p:spPr>
        <p:txBody>
          <a:bodyPr wrap="square">
            <a:spAutoFit/>
          </a:bodyPr>
          <a:lstStyle/>
          <a:p>
            <a:r>
              <a:rPr lang="ja-JP" altLang="en-US" sz="1200" dirty="0">
                <a:latin typeface="游ゴシック" panose="020B0400000000000000" pitchFamily="50" charset="-128"/>
                <a:ea typeface="游ゴシック" panose="020B0400000000000000" pitchFamily="50" charset="-128"/>
              </a:rPr>
              <a:t>インターネットバンキングのセキュリティを高めるため、不正送金・フィッシング対策ソフト「</a:t>
            </a:r>
            <a:r>
              <a:rPr lang="en-US" altLang="ja-JP" sz="1200" dirty="0">
                <a:latin typeface="游ゴシック" panose="020B0400000000000000" pitchFamily="50" charset="-128"/>
                <a:ea typeface="游ゴシック" panose="020B0400000000000000" pitchFamily="50" charset="-128"/>
              </a:rPr>
              <a:t>PhishWall</a:t>
            </a:r>
            <a:r>
              <a:rPr lang="ja-JP" altLang="en-US" sz="1200" dirty="0">
                <a:latin typeface="游ゴシック" panose="020B0400000000000000" pitchFamily="50" charset="-128"/>
                <a:ea typeface="游ゴシック" panose="020B0400000000000000" pitchFamily="50" charset="-128"/>
              </a:rPr>
              <a:t>（フィッシュウォール）プレミアム」をご提供しております。</a:t>
            </a:r>
            <a:endParaRPr lang="en-US" altLang="ja-JP" sz="1200" dirty="0">
              <a:latin typeface="游ゴシック" panose="020B0400000000000000" pitchFamily="50" charset="-128"/>
              <a:ea typeface="游ゴシック" panose="020B0400000000000000" pitchFamily="50" charset="-128"/>
            </a:endParaRPr>
          </a:p>
          <a:p>
            <a:r>
              <a:rPr lang="ja-JP" altLang="en-US" sz="1200" dirty="0">
                <a:latin typeface="游ゴシック" panose="020B0400000000000000" pitchFamily="50" charset="-128"/>
                <a:ea typeface="游ゴシック" panose="020B0400000000000000" pitchFamily="50" charset="-128"/>
              </a:rPr>
              <a:t>（無料）</a:t>
            </a:r>
          </a:p>
        </p:txBody>
      </p:sp>
      <p:sp>
        <p:nvSpPr>
          <p:cNvPr id="8" name="正方形/長方形 7"/>
          <p:cNvSpPr/>
          <p:nvPr/>
        </p:nvSpPr>
        <p:spPr>
          <a:xfrm>
            <a:off x="259551" y="2003836"/>
            <a:ext cx="6214993" cy="600164"/>
          </a:xfrm>
          <a:prstGeom prst="rect">
            <a:avLst/>
          </a:prstGeom>
        </p:spPr>
        <p:txBody>
          <a:bodyPr wrap="square">
            <a:spAutoFit/>
          </a:bodyPr>
          <a:lstStyle/>
          <a:p>
            <a:r>
              <a:rPr lang="en-US" altLang="ja-JP" sz="1100" dirty="0"/>
              <a:t>※Windows</a:t>
            </a:r>
            <a:r>
              <a:rPr lang="ja-JP" altLang="en-US" sz="1100" dirty="0"/>
              <a:t>用（</a:t>
            </a:r>
            <a:r>
              <a:rPr lang="en-US" altLang="ja-JP" sz="1100" dirty="0"/>
              <a:t>Edge</a:t>
            </a:r>
            <a:r>
              <a:rPr lang="ja-JP" altLang="en-US" sz="1100" dirty="0"/>
              <a:t> ・</a:t>
            </a:r>
            <a:r>
              <a:rPr lang="en-US" altLang="ja-JP" sz="1100" dirty="0"/>
              <a:t>Chrome </a:t>
            </a:r>
            <a:r>
              <a:rPr lang="ja-JP" altLang="en-US" sz="1100" dirty="0"/>
              <a:t>・</a:t>
            </a:r>
            <a:r>
              <a:rPr lang="en-US" altLang="ja-JP" sz="1100" dirty="0"/>
              <a:t>Firefox</a:t>
            </a:r>
            <a:r>
              <a:rPr lang="ja-JP" altLang="en-US" sz="1100" dirty="0"/>
              <a:t>版）と</a:t>
            </a:r>
            <a:r>
              <a:rPr lang="en-US" altLang="ja-JP" sz="1100" dirty="0"/>
              <a:t>Mac</a:t>
            </a:r>
            <a:r>
              <a:rPr lang="ja-JP" altLang="en-US" sz="1100" dirty="0"/>
              <a:t>用（</a:t>
            </a:r>
            <a:r>
              <a:rPr lang="en-US" altLang="ja-JP" sz="1100" dirty="0"/>
              <a:t>Safari</a:t>
            </a:r>
            <a:r>
              <a:rPr lang="ja-JP" altLang="en-US" sz="1100" dirty="0"/>
              <a:t> ・</a:t>
            </a:r>
            <a:r>
              <a:rPr lang="en-US" altLang="ja-JP" sz="1100" dirty="0"/>
              <a:t>Chrome </a:t>
            </a:r>
            <a:r>
              <a:rPr lang="ja-JP" altLang="en-US" sz="1100" dirty="0"/>
              <a:t>・</a:t>
            </a:r>
            <a:r>
              <a:rPr lang="en-US" altLang="ja-JP" sz="1100" dirty="0"/>
              <a:t>Firefox</a:t>
            </a:r>
            <a:r>
              <a:rPr lang="ja-JP" altLang="en-US" sz="1100" dirty="0"/>
              <a:t>版）がございます。</a:t>
            </a:r>
            <a:endParaRPr lang="en-US" altLang="ja-JP" sz="1100" dirty="0"/>
          </a:p>
          <a:p>
            <a:r>
              <a:rPr lang="en-US" altLang="ja-JP" sz="1100" dirty="0"/>
              <a:t>※PC</a:t>
            </a:r>
            <a:r>
              <a:rPr lang="ja-JP" altLang="en-US" sz="1100" dirty="0"/>
              <a:t>専用アプリケーションです。</a:t>
            </a:r>
            <a:endParaRPr lang="en-US" altLang="ja-JP" sz="1100" dirty="0"/>
          </a:p>
          <a:p>
            <a:r>
              <a:rPr lang="en-US" altLang="ja-JP" sz="1100" dirty="0"/>
              <a:t>※</a:t>
            </a:r>
            <a:r>
              <a:rPr lang="ja-JP" altLang="en-US" sz="1100" dirty="0"/>
              <a:t>他社セキュリティソフトと一緒にご利用いただけます。</a:t>
            </a:r>
          </a:p>
        </p:txBody>
      </p:sp>
      <p:pic>
        <p:nvPicPr>
          <p:cNvPr id="9" name="Picture 2" descr="C:\Users\ymaruyama.SECUREBRAIN.000\Desktop\PhishWall説明画像NEW\PhishWall説明画像\pwp_topimage.gif"/>
          <p:cNvPicPr>
            <a:picLocks noChangeAspect="1" noChangeArrowheads="1"/>
          </p:cNvPicPr>
          <p:nvPr/>
        </p:nvPicPr>
        <p:blipFill>
          <a:blip r:embed="rId2" cstate="print"/>
          <a:srcRect/>
          <a:stretch>
            <a:fillRect/>
          </a:stretch>
        </p:blipFill>
        <p:spPr bwMode="auto">
          <a:xfrm>
            <a:off x="788232" y="81395"/>
            <a:ext cx="5256584" cy="906308"/>
          </a:xfrm>
          <a:prstGeom prst="rect">
            <a:avLst/>
          </a:prstGeom>
          <a:noFill/>
        </p:spPr>
      </p:pic>
      <p:sp>
        <p:nvSpPr>
          <p:cNvPr id="30" name="正方形/長方形 29">
            <a:extLst>
              <a:ext uri="{FF2B5EF4-FFF2-40B4-BE49-F238E27FC236}">
                <a16:creationId xmlns:a16="http://schemas.microsoft.com/office/drawing/2014/main" id="{48FE6726-2368-4400-BAC7-E78A546FB90F}"/>
              </a:ext>
            </a:extLst>
          </p:cNvPr>
          <p:cNvSpPr/>
          <p:nvPr/>
        </p:nvSpPr>
        <p:spPr>
          <a:xfrm>
            <a:off x="189812" y="2650168"/>
            <a:ext cx="6502126" cy="938719"/>
          </a:xfrm>
          <a:prstGeom prst="rect">
            <a:avLst/>
          </a:prstGeom>
        </p:spPr>
        <p:txBody>
          <a:bodyPr wrap="square">
            <a:spAutoFit/>
          </a:bodyPr>
          <a:lstStyle/>
          <a:p>
            <a:r>
              <a:rPr lang="en-US" altLang="ja-JP" sz="1100" dirty="0">
                <a:latin typeface="+mj-ea"/>
                <a:ea typeface="+mj-ea"/>
              </a:rPr>
              <a:t>PhishWall</a:t>
            </a:r>
            <a:r>
              <a:rPr lang="ja-JP" altLang="en-US" sz="1100" dirty="0">
                <a:latin typeface="+mj-ea"/>
                <a:ea typeface="+mj-ea"/>
              </a:rPr>
              <a:t>クライアントは、不正送金・フィッシングの脅威からあなたを守る、</a:t>
            </a:r>
            <a:r>
              <a:rPr lang="ja-JP" altLang="en-US" sz="1100" b="1" dirty="0">
                <a:latin typeface="+mj-ea"/>
                <a:ea typeface="+mj-ea"/>
              </a:rPr>
              <a:t>無料のセキュリティソフトウェア</a:t>
            </a:r>
            <a:r>
              <a:rPr lang="ja-JP" altLang="en-US" sz="1100" dirty="0">
                <a:latin typeface="+mj-ea"/>
                <a:ea typeface="+mj-ea"/>
              </a:rPr>
              <a:t>です。 他のセキュリティ製品とも一緒に使えます。インストールすると</a:t>
            </a:r>
            <a:r>
              <a:rPr lang="en-US" altLang="ja-JP" sz="1100" dirty="0">
                <a:latin typeface="+mj-ea"/>
                <a:ea typeface="+mj-ea"/>
              </a:rPr>
              <a:t>PhishWall</a:t>
            </a:r>
            <a:r>
              <a:rPr lang="ja-JP" altLang="en-US" sz="1100" dirty="0">
                <a:latin typeface="+mj-ea"/>
                <a:ea typeface="+mj-ea"/>
              </a:rPr>
              <a:t>導入企業のウェブサイトにアクセスしたときに、緑の信号を点灯し、真正なサイ トであることを証明します。他に、不審なサイトへのアクセスを検知する機能や、不正なポップアップなどで</a:t>
            </a:r>
            <a:r>
              <a:rPr lang="en-US" altLang="ja-JP" sz="1100" dirty="0">
                <a:latin typeface="+mj-ea"/>
                <a:ea typeface="+mj-ea"/>
              </a:rPr>
              <a:t>ID</a:t>
            </a:r>
            <a:r>
              <a:rPr lang="ja-JP" altLang="en-US" sz="1100" dirty="0">
                <a:latin typeface="+mj-ea"/>
                <a:ea typeface="+mj-ea"/>
              </a:rPr>
              <a:t>やパスワードを盗む</a:t>
            </a:r>
            <a:r>
              <a:rPr lang="en-US" altLang="ja-JP" sz="1100" dirty="0">
                <a:latin typeface="+mj-ea"/>
                <a:ea typeface="+mj-ea"/>
              </a:rPr>
              <a:t>MITB</a:t>
            </a:r>
            <a:r>
              <a:rPr lang="ja-JP" altLang="en-US" sz="1100" dirty="0">
                <a:latin typeface="+mj-ea"/>
                <a:ea typeface="+mj-ea"/>
              </a:rPr>
              <a:t>（マン・イン・ザ・ブラウザー）攻撃を検知・無効化する機能を有しています。 </a:t>
            </a:r>
          </a:p>
        </p:txBody>
      </p:sp>
      <p:sp>
        <p:nvSpPr>
          <p:cNvPr id="31" name="正方形/長方形 30">
            <a:extLst>
              <a:ext uri="{FF2B5EF4-FFF2-40B4-BE49-F238E27FC236}">
                <a16:creationId xmlns:a16="http://schemas.microsoft.com/office/drawing/2014/main" id="{F2F4212F-4B31-421C-8B2F-90D8D04CD3F5}"/>
              </a:ext>
            </a:extLst>
          </p:cNvPr>
          <p:cNvSpPr/>
          <p:nvPr/>
        </p:nvSpPr>
        <p:spPr>
          <a:xfrm>
            <a:off x="188639" y="3622189"/>
            <a:ext cx="6525876" cy="288032"/>
          </a:xfrm>
          <a:prstGeom prst="rect">
            <a:avLst/>
          </a:prstGeom>
        </p:spPr>
        <p:style>
          <a:lnRef idx="3">
            <a:schemeClr val="lt1"/>
          </a:lnRef>
          <a:fillRef idx="1">
            <a:schemeClr val="accent1"/>
          </a:fillRef>
          <a:effectRef idx="1">
            <a:schemeClr val="accent1"/>
          </a:effectRef>
          <a:fontRef idx="minor">
            <a:schemeClr val="lt1"/>
          </a:fontRef>
        </p:style>
        <p:txBody>
          <a:bodyPr rtlCol="0" anchor="ctr"/>
          <a:lstStyle/>
          <a:p>
            <a:r>
              <a:rPr lang="en-US" altLang="ja-JP" sz="1400" b="1" dirty="0"/>
              <a:t>PhishWall</a:t>
            </a:r>
            <a:r>
              <a:rPr lang="ja-JP" altLang="en-US" sz="1400" b="1" dirty="0"/>
              <a:t>クライアント</a:t>
            </a:r>
            <a:r>
              <a:rPr lang="en-US" altLang="ja-JP" sz="1400" b="1" dirty="0"/>
              <a:t>Windows</a:t>
            </a:r>
            <a:r>
              <a:rPr lang="ja-JP" altLang="en-US" sz="1400" b="1" dirty="0"/>
              <a:t>用（</a:t>
            </a:r>
            <a:r>
              <a:rPr lang="en-US" altLang="ja-JP" sz="1400" b="1" dirty="0"/>
              <a:t>Edge</a:t>
            </a:r>
            <a:r>
              <a:rPr lang="ja-JP" altLang="en-US" sz="1400" b="1" dirty="0"/>
              <a:t> ・</a:t>
            </a:r>
            <a:r>
              <a:rPr lang="en-US" altLang="ja-JP" sz="1400" b="1" dirty="0"/>
              <a:t>Chrome </a:t>
            </a:r>
            <a:r>
              <a:rPr lang="ja-JP" altLang="en-US" sz="1400" b="1" dirty="0"/>
              <a:t>・</a:t>
            </a:r>
            <a:r>
              <a:rPr lang="en-US" altLang="ja-JP" sz="1400" b="1" dirty="0"/>
              <a:t>Firefox</a:t>
            </a:r>
            <a:r>
              <a:rPr lang="ja-JP" altLang="en-US" sz="1400" b="1" dirty="0"/>
              <a:t>版）の概要</a:t>
            </a:r>
          </a:p>
        </p:txBody>
      </p:sp>
      <p:sp>
        <p:nvSpPr>
          <p:cNvPr id="32" name="テキスト ボックス 31">
            <a:extLst>
              <a:ext uri="{FF2B5EF4-FFF2-40B4-BE49-F238E27FC236}">
                <a16:creationId xmlns:a16="http://schemas.microsoft.com/office/drawing/2014/main" id="{6E68F711-0D53-4F75-9A22-0A2FD8E4B17E}"/>
              </a:ext>
            </a:extLst>
          </p:cNvPr>
          <p:cNvSpPr txBox="1"/>
          <p:nvPr/>
        </p:nvSpPr>
        <p:spPr>
          <a:xfrm>
            <a:off x="188640" y="3950297"/>
            <a:ext cx="6408712" cy="430887"/>
          </a:xfrm>
          <a:prstGeom prst="rect">
            <a:avLst/>
          </a:prstGeom>
          <a:noFill/>
        </p:spPr>
        <p:txBody>
          <a:bodyPr wrap="square" rtlCol="0">
            <a:spAutoFit/>
          </a:bodyPr>
          <a:lstStyle/>
          <a:p>
            <a:r>
              <a:rPr lang="en-US" altLang="ja-JP" sz="1100" dirty="0"/>
              <a:t>Edge</a:t>
            </a:r>
            <a:r>
              <a:rPr lang="ja-JP" altLang="en-US" sz="1100" dirty="0"/>
              <a:t>・</a:t>
            </a:r>
            <a:r>
              <a:rPr lang="en-US" altLang="ja-JP" sz="1100" dirty="0"/>
              <a:t>Chrome</a:t>
            </a:r>
            <a:r>
              <a:rPr lang="ja-JP" altLang="en-US" sz="1100" dirty="0"/>
              <a:t> ・</a:t>
            </a:r>
            <a:r>
              <a:rPr lang="en-US" altLang="ja-JP" sz="1100" dirty="0"/>
              <a:t>Firefox</a:t>
            </a:r>
            <a:r>
              <a:rPr lang="ja-JP" altLang="en-US" sz="1100" dirty="0"/>
              <a:t>版は、</a:t>
            </a:r>
            <a:r>
              <a:rPr lang="ja" altLang="en-US" sz="1100" dirty="0"/>
              <a:t>通知領域</a:t>
            </a:r>
            <a:r>
              <a:rPr lang="ja-JP" altLang="en-US" sz="1100" dirty="0"/>
              <a:t>に表示される</a:t>
            </a:r>
            <a:r>
              <a:rPr lang="en-US" altLang="ja-JP" sz="1100" dirty="0"/>
              <a:t>PhishWall</a:t>
            </a:r>
            <a:r>
              <a:rPr lang="ja-JP" altLang="en-US" sz="1100" dirty="0"/>
              <a:t>のアイコンの色と、ダイアログで表示されるメッセージによってユーザに通知します。</a:t>
            </a:r>
          </a:p>
        </p:txBody>
      </p:sp>
      <p:sp>
        <p:nvSpPr>
          <p:cNvPr id="33" name="正方形/長方形 32">
            <a:extLst>
              <a:ext uri="{FF2B5EF4-FFF2-40B4-BE49-F238E27FC236}">
                <a16:creationId xmlns:a16="http://schemas.microsoft.com/office/drawing/2014/main" id="{1C72168C-2F6A-4557-A6A5-44C7495CA778}"/>
              </a:ext>
            </a:extLst>
          </p:cNvPr>
          <p:cNvSpPr/>
          <p:nvPr/>
        </p:nvSpPr>
        <p:spPr>
          <a:xfrm>
            <a:off x="138407" y="5892861"/>
            <a:ext cx="6192688" cy="261610"/>
          </a:xfrm>
          <a:prstGeom prst="rect">
            <a:avLst/>
          </a:prstGeom>
        </p:spPr>
        <p:txBody>
          <a:bodyPr wrap="square">
            <a:spAutoFit/>
          </a:bodyPr>
          <a:lstStyle/>
          <a:p>
            <a:r>
              <a:rPr lang="ja-JP" altLang="en-US" sz="1100" b="1" dirty="0"/>
              <a:t>■</a:t>
            </a:r>
            <a:r>
              <a:rPr lang="en-US" altLang="ja-JP" sz="1100" b="1" dirty="0"/>
              <a:t> Edge</a:t>
            </a:r>
            <a:r>
              <a:rPr lang="ja-JP" altLang="en-US" sz="1100" b="1" dirty="0"/>
              <a:t>・</a:t>
            </a:r>
            <a:r>
              <a:rPr lang="en-US" altLang="ja-JP" sz="1100" b="1" dirty="0"/>
              <a:t>Firefox</a:t>
            </a:r>
            <a:r>
              <a:rPr lang="ja-JP" altLang="en-US" sz="1100" b="1" dirty="0"/>
              <a:t>・</a:t>
            </a:r>
            <a:r>
              <a:rPr lang="en-US" altLang="ja-JP" sz="1100" b="1" dirty="0"/>
              <a:t>Chrome</a:t>
            </a:r>
            <a:r>
              <a:rPr lang="ja-JP" altLang="en-US" sz="1100" b="1" dirty="0"/>
              <a:t>版で</a:t>
            </a:r>
            <a:r>
              <a:rPr lang="en-US" altLang="ja-JP" sz="1100" b="1" dirty="0"/>
              <a:t>PhishWall</a:t>
            </a:r>
            <a:r>
              <a:rPr lang="ja-JP" altLang="en-US" sz="1100" b="1" dirty="0"/>
              <a:t>導入サイトにアクセスした場合</a:t>
            </a:r>
          </a:p>
        </p:txBody>
      </p:sp>
      <p:pic>
        <p:nvPicPr>
          <p:cNvPr id="34" name="Picture 2" descr="C:\Users\ymaruyama.SECUREBRAIN.000\Desktop\web_sozai2013\PhishWall_sozai2013\PW4_green.png">
            <a:extLst>
              <a:ext uri="{FF2B5EF4-FFF2-40B4-BE49-F238E27FC236}">
                <a16:creationId xmlns:a16="http://schemas.microsoft.com/office/drawing/2014/main" id="{FF840CBE-59F3-49CB-8C1D-347909282E48}"/>
              </a:ext>
            </a:extLst>
          </p:cNvPr>
          <p:cNvPicPr>
            <a:picLocks noChangeAspect="1" noChangeArrowheads="1"/>
          </p:cNvPicPr>
          <p:nvPr/>
        </p:nvPicPr>
        <p:blipFill>
          <a:blip r:embed="rId3" cstate="print"/>
          <a:srcRect/>
          <a:stretch>
            <a:fillRect/>
          </a:stretch>
        </p:blipFill>
        <p:spPr bwMode="auto">
          <a:xfrm>
            <a:off x="2713099" y="5130833"/>
            <a:ext cx="688251" cy="688251"/>
          </a:xfrm>
          <a:prstGeom prst="rect">
            <a:avLst/>
          </a:prstGeom>
          <a:noFill/>
        </p:spPr>
      </p:pic>
      <p:pic>
        <p:nvPicPr>
          <p:cNvPr id="35" name="Picture 3" descr="C:\Users\ymaruyama.SECUREBRAIN.000\Desktop\web_sozai2013\PhishWall_sozai2013\PW4_red.png">
            <a:extLst>
              <a:ext uri="{FF2B5EF4-FFF2-40B4-BE49-F238E27FC236}">
                <a16:creationId xmlns:a16="http://schemas.microsoft.com/office/drawing/2014/main" id="{A94BC7C0-5EC4-4039-921F-F5C27973244E}"/>
              </a:ext>
            </a:extLst>
          </p:cNvPr>
          <p:cNvPicPr>
            <a:picLocks noChangeAspect="1" noChangeArrowheads="1"/>
          </p:cNvPicPr>
          <p:nvPr/>
        </p:nvPicPr>
        <p:blipFill>
          <a:blip r:embed="rId4" cstate="print"/>
          <a:srcRect/>
          <a:stretch>
            <a:fillRect/>
          </a:stretch>
        </p:blipFill>
        <p:spPr bwMode="auto">
          <a:xfrm>
            <a:off x="5015434" y="5164853"/>
            <a:ext cx="664806" cy="664805"/>
          </a:xfrm>
          <a:prstGeom prst="rect">
            <a:avLst/>
          </a:prstGeom>
          <a:noFill/>
        </p:spPr>
      </p:pic>
      <p:pic>
        <p:nvPicPr>
          <p:cNvPr id="36" name="Picture 4" descr="C:\Users\ymaruyama.SECUREBRAIN.000\Desktop\web_sozai2013\PhishWall_sozai2013\PW_gray.png">
            <a:extLst>
              <a:ext uri="{FF2B5EF4-FFF2-40B4-BE49-F238E27FC236}">
                <a16:creationId xmlns:a16="http://schemas.microsoft.com/office/drawing/2014/main" id="{044639FC-E89A-4A26-AE4D-B902349E79ED}"/>
              </a:ext>
            </a:extLst>
          </p:cNvPr>
          <p:cNvPicPr>
            <a:picLocks noChangeAspect="1" noChangeArrowheads="1"/>
          </p:cNvPicPr>
          <p:nvPr/>
        </p:nvPicPr>
        <p:blipFill>
          <a:blip r:embed="rId5" cstate="print"/>
          <a:srcRect/>
          <a:stretch>
            <a:fillRect/>
          </a:stretch>
        </p:blipFill>
        <p:spPr bwMode="auto">
          <a:xfrm>
            <a:off x="739208" y="5145126"/>
            <a:ext cx="698304" cy="698304"/>
          </a:xfrm>
          <a:prstGeom prst="rect">
            <a:avLst/>
          </a:prstGeom>
          <a:noFill/>
        </p:spPr>
      </p:pic>
      <p:sp>
        <p:nvSpPr>
          <p:cNvPr id="37" name="テキスト ボックス 36">
            <a:extLst>
              <a:ext uri="{FF2B5EF4-FFF2-40B4-BE49-F238E27FC236}">
                <a16:creationId xmlns:a16="http://schemas.microsoft.com/office/drawing/2014/main" id="{ED2767B1-2B38-4BD6-A7ED-1D17CFB4C7AD}"/>
              </a:ext>
            </a:extLst>
          </p:cNvPr>
          <p:cNvSpPr txBox="1"/>
          <p:nvPr/>
        </p:nvSpPr>
        <p:spPr>
          <a:xfrm>
            <a:off x="138409" y="4641029"/>
            <a:ext cx="2267417" cy="253916"/>
          </a:xfrm>
          <a:prstGeom prst="rect">
            <a:avLst/>
          </a:prstGeom>
          <a:noFill/>
        </p:spPr>
        <p:txBody>
          <a:bodyPr wrap="square" rtlCol="0">
            <a:spAutoFit/>
          </a:bodyPr>
          <a:lstStyle/>
          <a:p>
            <a:r>
              <a:rPr lang="en-US" altLang="ja-JP" sz="1050" dirty="0"/>
              <a:t>PhishWall</a:t>
            </a:r>
            <a:r>
              <a:rPr lang="ja-JP" altLang="en-US" sz="1050" dirty="0"/>
              <a:t>未導入サイトの場合</a:t>
            </a:r>
          </a:p>
        </p:txBody>
      </p:sp>
      <p:sp>
        <p:nvSpPr>
          <p:cNvPr id="38" name="テキスト ボックス 37">
            <a:extLst>
              <a:ext uri="{FF2B5EF4-FFF2-40B4-BE49-F238E27FC236}">
                <a16:creationId xmlns:a16="http://schemas.microsoft.com/office/drawing/2014/main" id="{556F5768-72F5-4866-96EB-5FD476AB7EB1}"/>
              </a:ext>
            </a:extLst>
          </p:cNvPr>
          <p:cNvSpPr txBox="1"/>
          <p:nvPr/>
        </p:nvSpPr>
        <p:spPr>
          <a:xfrm>
            <a:off x="2209050" y="4641029"/>
            <a:ext cx="2160240" cy="253916"/>
          </a:xfrm>
          <a:prstGeom prst="rect">
            <a:avLst/>
          </a:prstGeom>
          <a:noFill/>
        </p:spPr>
        <p:txBody>
          <a:bodyPr wrap="square" rtlCol="0">
            <a:spAutoFit/>
          </a:bodyPr>
          <a:lstStyle/>
          <a:p>
            <a:r>
              <a:rPr lang="en-US" altLang="ja-JP" sz="1050" dirty="0"/>
              <a:t>PhishWall</a:t>
            </a:r>
            <a:r>
              <a:rPr lang="ja-JP" altLang="en-US" sz="1050" dirty="0"/>
              <a:t>導入サイトの場合</a:t>
            </a:r>
          </a:p>
        </p:txBody>
      </p:sp>
      <p:sp>
        <p:nvSpPr>
          <p:cNvPr id="39" name="テキスト ボックス 38">
            <a:extLst>
              <a:ext uri="{FF2B5EF4-FFF2-40B4-BE49-F238E27FC236}">
                <a16:creationId xmlns:a16="http://schemas.microsoft.com/office/drawing/2014/main" id="{EB1DBCA5-AB93-4315-9CD4-A8995B22C7D8}"/>
              </a:ext>
            </a:extLst>
          </p:cNvPr>
          <p:cNvSpPr txBox="1"/>
          <p:nvPr/>
        </p:nvSpPr>
        <p:spPr>
          <a:xfrm>
            <a:off x="3936738" y="4641029"/>
            <a:ext cx="2822197" cy="577081"/>
          </a:xfrm>
          <a:prstGeom prst="rect">
            <a:avLst/>
          </a:prstGeom>
          <a:noFill/>
        </p:spPr>
        <p:txBody>
          <a:bodyPr wrap="square" rtlCol="0">
            <a:spAutoFit/>
          </a:bodyPr>
          <a:lstStyle/>
          <a:p>
            <a:pPr algn="ctr"/>
            <a:r>
              <a:rPr lang="en-US" altLang="ja-JP" sz="1050" dirty="0"/>
              <a:t>PhishWall</a:t>
            </a:r>
            <a:r>
              <a:rPr lang="ja-JP" altLang="en-US" sz="1050" dirty="0"/>
              <a:t>が</a:t>
            </a:r>
            <a:r>
              <a:rPr lang="en-US" altLang="ja-JP" sz="1050" dirty="0"/>
              <a:t>MITB</a:t>
            </a:r>
            <a:r>
              <a:rPr lang="ja-JP" altLang="en-US" sz="1050" dirty="0"/>
              <a:t>攻撃を検知した場合</a:t>
            </a:r>
            <a:endParaRPr lang="en-US" altLang="ja-JP" sz="1050" dirty="0"/>
          </a:p>
          <a:p>
            <a:pPr algn="ctr"/>
            <a:r>
              <a:rPr lang="ja-JP" altLang="en-US" sz="1050" dirty="0"/>
              <a:t>または、</a:t>
            </a:r>
          </a:p>
          <a:p>
            <a:pPr algn="ctr"/>
            <a:r>
              <a:rPr lang="ja-JP" altLang="en-US" sz="1050" dirty="0"/>
              <a:t>不審なサイトへのアクセスを検知した場合</a:t>
            </a:r>
          </a:p>
        </p:txBody>
      </p:sp>
      <p:sp>
        <p:nvSpPr>
          <p:cNvPr id="40" name="正方形/長方形 39">
            <a:extLst>
              <a:ext uri="{FF2B5EF4-FFF2-40B4-BE49-F238E27FC236}">
                <a16:creationId xmlns:a16="http://schemas.microsoft.com/office/drawing/2014/main" id="{2BC7ED66-3B86-422B-8693-2A53ED55FE36}"/>
              </a:ext>
            </a:extLst>
          </p:cNvPr>
          <p:cNvSpPr/>
          <p:nvPr/>
        </p:nvSpPr>
        <p:spPr>
          <a:xfrm>
            <a:off x="188686" y="4389415"/>
            <a:ext cx="6192688" cy="261610"/>
          </a:xfrm>
          <a:prstGeom prst="rect">
            <a:avLst/>
          </a:prstGeom>
        </p:spPr>
        <p:txBody>
          <a:bodyPr wrap="square">
            <a:spAutoFit/>
          </a:bodyPr>
          <a:lstStyle/>
          <a:p>
            <a:r>
              <a:rPr lang="ja-JP" altLang="en-US" sz="1100" b="1" dirty="0"/>
              <a:t>■</a:t>
            </a:r>
            <a:r>
              <a:rPr lang="en-US" altLang="ja-JP" sz="1100" b="1" dirty="0"/>
              <a:t> </a:t>
            </a:r>
            <a:r>
              <a:rPr lang="ja" altLang="en-US" sz="1100" b="1" dirty="0"/>
              <a:t>通知領域</a:t>
            </a:r>
            <a:r>
              <a:rPr lang="ja-JP" altLang="en-US" sz="1100" b="1" dirty="0"/>
              <a:t>表示される</a:t>
            </a:r>
            <a:r>
              <a:rPr lang="en-US" altLang="ja-JP" sz="1100" b="1" dirty="0"/>
              <a:t>PhishWall</a:t>
            </a:r>
            <a:r>
              <a:rPr lang="ja-JP" altLang="en-US" sz="1100" b="1" dirty="0"/>
              <a:t>のアイコン</a:t>
            </a:r>
          </a:p>
        </p:txBody>
      </p:sp>
      <p:sp>
        <p:nvSpPr>
          <p:cNvPr id="41" name="正方形/長方形 40">
            <a:extLst>
              <a:ext uri="{FF2B5EF4-FFF2-40B4-BE49-F238E27FC236}">
                <a16:creationId xmlns:a16="http://schemas.microsoft.com/office/drawing/2014/main" id="{6F3A8AC5-2D0C-40A7-B0C1-67FBF58ABCE4}"/>
              </a:ext>
            </a:extLst>
          </p:cNvPr>
          <p:cNvSpPr/>
          <p:nvPr/>
        </p:nvSpPr>
        <p:spPr>
          <a:xfrm>
            <a:off x="332656" y="6069287"/>
            <a:ext cx="6192688" cy="600164"/>
          </a:xfrm>
          <a:prstGeom prst="rect">
            <a:avLst/>
          </a:prstGeom>
        </p:spPr>
        <p:txBody>
          <a:bodyPr wrap="square">
            <a:spAutoFit/>
          </a:bodyPr>
          <a:lstStyle/>
          <a:p>
            <a:r>
              <a:rPr lang="ja-JP" altLang="en-US" sz="1100" dirty="0">
                <a:latin typeface="+mj-ea"/>
                <a:ea typeface="+mj-ea"/>
              </a:rPr>
              <a:t>PhishWallプレミアム導入企業のサイトにアクセスした場合、真正なサイトであることが確認できると､通知領域のPWアイコンが緑になり、バルーンに企業名を表示します。利用者は緑のPWアイコンと企業名で、アクセスしているウェブサイトが、本物であることを一目で確認できます。</a:t>
            </a:r>
          </a:p>
        </p:txBody>
      </p:sp>
      <p:pic>
        <p:nvPicPr>
          <p:cNvPr id="3" name="図 2">
            <a:extLst>
              <a:ext uri="{FF2B5EF4-FFF2-40B4-BE49-F238E27FC236}">
                <a16:creationId xmlns:a16="http://schemas.microsoft.com/office/drawing/2014/main" id="{735DE331-FF84-4DF9-AEDE-4F53796B23DC}"/>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690545" y="6668364"/>
            <a:ext cx="3238500" cy="1905000"/>
          </a:xfrm>
          <a:prstGeom prst="rect">
            <a:avLst/>
          </a:prstGeom>
        </p:spPr>
      </p:pic>
      <p:sp>
        <p:nvSpPr>
          <p:cNvPr id="2" name="正方形/長方形 1">
            <a:extLst>
              <a:ext uri="{FF2B5EF4-FFF2-40B4-BE49-F238E27FC236}">
                <a16:creationId xmlns:a16="http://schemas.microsoft.com/office/drawing/2014/main" id="{3F59B625-A6C1-8B8C-2E75-98420E4A5C11}"/>
              </a:ext>
            </a:extLst>
          </p:cNvPr>
          <p:cNvSpPr/>
          <p:nvPr/>
        </p:nvSpPr>
        <p:spPr>
          <a:xfrm>
            <a:off x="222590" y="8786837"/>
            <a:ext cx="6405925" cy="276999"/>
          </a:xfrm>
          <a:prstGeom prst="rect">
            <a:avLst/>
          </a:prstGeom>
        </p:spPr>
        <p:txBody>
          <a:bodyPr wrap="square">
            <a:spAutoFit/>
          </a:bodyPr>
          <a:lstStyle/>
          <a:p>
            <a:pPr marL="171450" indent="-171450">
              <a:buFont typeface="ＭＳ Ｐゴシック" panose="020B0600070205080204" pitchFamily="50" charset="-128"/>
              <a:buChar char="※"/>
            </a:pPr>
            <a:r>
              <a:rPr lang="ja-JP" altLang="en-US" sz="1200" b="1" dirty="0">
                <a:solidFill>
                  <a:srgbClr val="FF0000"/>
                </a:solidFill>
              </a:rPr>
              <a:t>サポートが終了した</a:t>
            </a:r>
            <a:r>
              <a:rPr lang="en-US" altLang="ja-JP" sz="1200" b="1" dirty="0">
                <a:solidFill>
                  <a:srgbClr val="FF0000"/>
                </a:solidFill>
              </a:rPr>
              <a:t>Internet Explorer</a:t>
            </a:r>
            <a:r>
              <a:rPr lang="ja-JP" altLang="en-US" sz="1200" b="1" dirty="0">
                <a:solidFill>
                  <a:srgbClr val="FF0000"/>
                </a:solidFill>
              </a:rPr>
              <a:t>版の記載は削除いただきますようお願い致します。</a:t>
            </a:r>
          </a:p>
        </p:txBody>
      </p:sp>
      <p:sp>
        <p:nvSpPr>
          <p:cNvPr id="4" name="吹き出し: 角を丸めた四角形 3">
            <a:extLst>
              <a:ext uri="{FF2B5EF4-FFF2-40B4-BE49-F238E27FC236}">
                <a16:creationId xmlns:a16="http://schemas.microsoft.com/office/drawing/2014/main" id="{5F42F2BB-2953-F90E-314D-8F2BEDC8653E}"/>
              </a:ext>
            </a:extLst>
          </p:cNvPr>
          <p:cNvSpPr/>
          <p:nvPr/>
        </p:nvSpPr>
        <p:spPr>
          <a:xfrm>
            <a:off x="229485" y="8694549"/>
            <a:ext cx="6405924" cy="402322"/>
          </a:xfrm>
          <a:prstGeom prst="wedgeRoundRectCallout">
            <a:avLst>
              <a:gd name="adj1" fmla="val -9674"/>
              <a:gd name="adj2" fmla="val -18943"/>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6218863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224644" y="1352427"/>
            <a:ext cx="6408712" cy="414844"/>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r>
              <a:rPr lang="ja-JP" altLang="en-US" sz="1200" b="1" dirty="0"/>
              <a:t>不審なサイトを検知する機能</a:t>
            </a:r>
          </a:p>
        </p:txBody>
      </p:sp>
      <p:sp>
        <p:nvSpPr>
          <p:cNvPr id="22" name="正方形/長方形 21">
            <a:extLst>
              <a:ext uri="{FF2B5EF4-FFF2-40B4-BE49-F238E27FC236}">
                <a16:creationId xmlns:a16="http://schemas.microsoft.com/office/drawing/2014/main" id="{A0A42DDF-B065-4992-936A-72B368199947}"/>
              </a:ext>
            </a:extLst>
          </p:cNvPr>
          <p:cNvSpPr/>
          <p:nvPr/>
        </p:nvSpPr>
        <p:spPr>
          <a:xfrm>
            <a:off x="260648" y="1826197"/>
            <a:ext cx="6264696" cy="769441"/>
          </a:xfrm>
          <a:prstGeom prst="rect">
            <a:avLst/>
          </a:prstGeom>
        </p:spPr>
        <p:txBody>
          <a:bodyPr wrap="square">
            <a:spAutoFit/>
          </a:bodyPr>
          <a:lstStyle/>
          <a:p>
            <a:r>
              <a:rPr lang="ja-JP" altLang="en-US" sz="1100" dirty="0">
                <a:latin typeface="+mj-ea"/>
                <a:ea typeface="+mj-ea"/>
              </a:rPr>
              <a:t>金融機関のサイトを装って情報詐取などを行うフィッシング詐欺サイト</a:t>
            </a:r>
            <a:r>
              <a:rPr lang="ja-JP" altLang="en-US" sz="1100" dirty="0">
                <a:solidFill>
                  <a:srgbClr val="FF0000"/>
                </a:solidFill>
                <a:latin typeface="+mj-ea"/>
                <a:ea typeface="+mj-ea"/>
              </a:rPr>
              <a:t>や、偽のセキュリティ警告を表示してその解決をする技術サポートを装って情報詐取などを行うサポート詐欺サイト</a:t>
            </a:r>
            <a:r>
              <a:rPr lang="ja-JP" altLang="en-US" sz="1100" dirty="0">
                <a:latin typeface="+mj-ea"/>
                <a:ea typeface="+mj-ea"/>
              </a:rPr>
              <a:t>を対象に、不審なサイトへのアクセスを検知します。検知した場合には警告メッセージが表示されます。</a:t>
            </a:r>
          </a:p>
        </p:txBody>
      </p:sp>
      <p:pic>
        <p:nvPicPr>
          <p:cNvPr id="3" name="図 2" descr="グラフィカル ユーザー インターフェイス, アプリケーション&#10;&#10;自動的に生成された説明">
            <a:extLst>
              <a:ext uri="{FF2B5EF4-FFF2-40B4-BE49-F238E27FC236}">
                <a16:creationId xmlns:a16="http://schemas.microsoft.com/office/drawing/2014/main" id="{F873A7D2-DDA1-C329-EF93-5B6FC0FEFDB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4644" y="2787931"/>
            <a:ext cx="6403871" cy="4263149"/>
          </a:xfrm>
          <a:prstGeom prst="rect">
            <a:avLst/>
          </a:prstGeom>
        </p:spPr>
      </p:pic>
      <p:sp>
        <p:nvSpPr>
          <p:cNvPr id="7" name="正方形/長方形 6">
            <a:extLst>
              <a:ext uri="{FF2B5EF4-FFF2-40B4-BE49-F238E27FC236}">
                <a16:creationId xmlns:a16="http://schemas.microsoft.com/office/drawing/2014/main" id="{1DDC8E0A-4096-9A25-212A-D4C39BE52365}"/>
              </a:ext>
            </a:extLst>
          </p:cNvPr>
          <p:cNvSpPr/>
          <p:nvPr/>
        </p:nvSpPr>
        <p:spPr>
          <a:xfrm>
            <a:off x="222590" y="390922"/>
            <a:ext cx="6405925" cy="646331"/>
          </a:xfrm>
          <a:prstGeom prst="rect">
            <a:avLst/>
          </a:prstGeom>
        </p:spPr>
        <p:txBody>
          <a:bodyPr wrap="square">
            <a:spAutoFit/>
          </a:bodyPr>
          <a:lstStyle/>
          <a:p>
            <a:pPr marL="171450" indent="-171450">
              <a:buFont typeface="ＭＳ Ｐゴシック" panose="020B0600070205080204" pitchFamily="50" charset="-128"/>
              <a:buChar char="※"/>
            </a:pPr>
            <a:r>
              <a:rPr lang="ja-JP" altLang="en-US" sz="1200" b="1" dirty="0">
                <a:solidFill>
                  <a:srgbClr val="FF0000"/>
                </a:solidFill>
              </a:rPr>
              <a:t>不審なサイト検知機能のサポート詐欺対応（赤文字部分）については、</a:t>
            </a:r>
            <a:r>
              <a:rPr lang="en-US" altLang="ja-JP" sz="1200" b="1" dirty="0">
                <a:solidFill>
                  <a:srgbClr val="FF0000"/>
                </a:solidFill>
              </a:rPr>
              <a:t>2025</a:t>
            </a:r>
            <a:r>
              <a:rPr lang="ja-JP" altLang="en-US" sz="1200" b="1" dirty="0">
                <a:solidFill>
                  <a:srgbClr val="FF0000"/>
                </a:solidFill>
              </a:rPr>
              <a:t>年</a:t>
            </a:r>
            <a:r>
              <a:rPr lang="en-US" altLang="ja-JP" sz="1200" b="1" dirty="0">
                <a:solidFill>
                  <a:srgbClr val="FF0000"/>
                </a:solidFill>
              </a:rPr>
              <a:t>4</a:t>
            </a:r>
            <a:r>
              <a:rPr lang="ja-JP" altLang="en-US" sz="1200" b="1" dirty="0">
                <a:solidFill>
                  <a:srgbClr val="FF0000"/>
                </a:solidFill>
              </a:rPr>
              <a:t>月</a:t>
            </a:r>
            <a:r>
              <a:rPr lang="en-US" altLang="ja-JP" sz="1200" b="1" dirty="0">
                <a:solidFill>
                  <a:srgbClr val="FF0000"/>
                </a:solidFill>
              </a:rPr>
              <a:t>22</a:t>
            </a:r>
            <a:r>
              <a:rPr lang="ja-JP" altLang="en-US" sz="1200" b="1" dirty="0">
                <a:solidFill>
                  <a:srgbClr val="FF0000"/>
                </a:solidFill>
              </a:rPr>
              <a:t>日以降での掲載をお願いします。それまでは、未対応のため、掲載されないよう、お願い申し上げます。</a:t>
            </a:r>
          </a:p>
        </p:txBody>
      </p:sp>
      <p:sp>
        <p:nvSpPr>
          <p:cNvPr id="8" name="吹き出し: 角を丸めた四角形 7">
            <a:extLst>
              <a:ext uri="{FF2B5EF4-FFF2-40B4-BE49-F238E27FC236}">
                <a16:creationId xmlns:a16="http://schemas.microsoft.com/office/drawing/2014/main" id="{5430E0E6-46E9-F860-F878-1E8B26DD9B26}"/>
              </a:ext>
            </a:extLst>
          </p:cNvPr>
          <p:cNvSpPr/>
          <p:nvPr/>
        </p:nvSpPr>
        <p:spPr>
          <a:xfrm>
            <a:off x="229485" y="298633"/>
            <a:ext cx="6405924" cy="738619"/>
          </a:xfrm>
          <a:prstGeom prst="wedgeRoundRectCallout">
            <a:avLst>
              <a:gd name="adj1" fmla="val 29167"/>
              <a:gd name="adj2" fmla="val 88376"/>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正方形/長方形 8">
            <a:extLst>
              <a:ext uri="{FF2B5EF4-FFF2-40B4-BE49-F238E27FC236}">
                <a16:creationId xmlns:a16="http://schemas.microsoft.com/office/drawing/2014/main" id="{E78F2528-959F-32DE-5208-5F5F7EF21BC0}"/>
              </a:ext>
            </a:extLst>
          </p:cNvPr>
          <p:cNvSpPr/>
          <p:nvPr/>
        </p:nvSpPr>
        <p:spPr>
          <a:xfrm>
            <a:off x="260648" y="7179224"/>
            <a:ext cx="6264696" cy="600164"/>
          </a:xfrm>
          <a:prstGeom prst="rect">
            <a:avLst/>
          </a:prstGeom>
        </p:spPr>
        <p:txBody>
          <a:bodyPr wrap="square">
            <a:spAutoFit/>
          </a:bodyPr>
          <a:lstStyle/>
          <a:p>
            <a:pPr marL="171450" indent="-171450">
              <a:buFont typeface="ＭＳ Ｐゴシック" panose="020B0600070205080204" pitchFamily="50" charset="-128"/>
              <a:buChar char="※"/>
            </a:pPr>
            <a:r>
              <a:rPr lang="ja-JP" altLang="en-US" sz="1100" dirty="0"/>
              <a:t>不審なサイトを検知する機能は、</a:t>
            </a:r>
            <a:r>
              <a:rPr lang="en-US" altLang="ja-JP" sz="1100" dirty="0"/>
              <a:t>Microsoft Windows</a:t>
            </a:r>
            <a:r>
              <a:rPr lang="ja-JP" altLang="en-US" sz="1100" dirty="0"/>
              <a:t>と</a:t>
            </a:r>
            <a:r>
              <a:rPr lang="en-US" altLang="ja-JP" sz="1100" dirty="0"/>
              <a:t>Microsoft Edge</a:t>
            </a:r>
            <a:r>
              <a:rPr lang="ja-JP" altLang="en-US" sz="1100" dirty="0"/>
              <a:t>、</a:t>
            </a:r>
            <a:r>
              <a:rPr lang="en-US" altLang="ja-JP" sz="1100" dirty="0"/>
              <a:t>Google Chrome</a:t>
            </a:r>
            <a:r>
              <a:rPr lang="ja-JP" altLang="en-US" sz="1100" dirty="0"/>
              <a:t>との組み合わせで利用される場合に対応します。</a:t>
            </a:r>
            <a:r>
              <a:rPr lang="en-US" altLang="ja-JP" sz="1100" dirty="0"/>
              <a:t>Mozilla Firefox</a:t>
            </a:r>
            <a:r>
              <a:rPr lang="ja-JP" altLang="en-US" sz="1100" dirty="0"/>
              <a:t>で利用される場合、</a:t>
            </a:r>
            <a:r>
              <a:rPr lang="en-US" altLang="ja-JP" sz="1100" dirty="0"/>
              <a:t>macOS</a:t>
            </a:r>
            <a:r>
              <a:rPr lang="ja-JP" altLang="en-US" sz="1100" dirty="0"/>
              <a:t>で利用される場合には対応しません。（</a:t>
            </a:r>
            <a:r>
              <a:rPr lang="en-US" altLang="ja-JP" sz="1100" dirty="0"/>
              <a:t> 2025</a:t>
            </a:r>
            <a:r>
              <a:rPr lang="ja-JP" altLang="en-US" sz="1100" dirty="0"/>
              <a:t>年</a:t>
            </a:r>
            <a:r>
              <a:rPr lang="en-US" altLang="ja-JP" sz="1100" dirty="0"/>
              <a:t>4</a:t>
            </a:r>
            <a:r>
              <a:rPr lang="ja-JP" altLang="en-US" sz="1100" dirty="0"/>
              <a:t>月現在）</a:t>
            </a:r>
          </a:p>
        </p:txBody>
      </p:sp>
    </p:spTree>
    <p:extLst>
      <p:ext uri="{BB962C8B-B14F-4D97-AF65-F5344CB8AC3E}">
        <p14:creationId xmlns:p14="http://schemas.microsoft.com/office/powerpoint/2010/main" val="14079658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224644" y="469205"/>
            <a:ext cx="6408712" cy="414844"/>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r>
              <a:rPr lang="ja-JP" altLang="en-US" sz="1200" b="1" dirty="0"/>
              <a:t>不正なポップアップ等で情報を盗む攻撃</a:t>
            </a:r>
            <a:r>
              <a:rPr lang="en-US" altLang="ja-JP" sz="1200" b="1" dirty="0"/>
              <a:t>―MITB</a:t>
            </a:r>
            <a:r>
              <a:rPr lang="ja-JP" altLang="en-US" sz="1200" b="1" dirty="0"/>
              <a:t>（マン・イン・ザ・ブラウザー）攻撃を検知した場合</a:t>
            </a:r>
          </a:p>
        </p:txBody>
      </p:sp>
      <p:sp>
        <p:nvSpPr>
          <p:cNvPr id="22" name="正方形/長方形 21">
            <a:extLst>
              <a:ext uri="{FF2B5EF4-FFF2-40B4-BE49-F238E27FC236}">
                <a16:creationId xmlns:a16="http://schemas.microsoft.com/office/drawing/2014/main" id="{A0A42DDF-B065-4992-936A-72B368199947}"/>
              </a:ext>
            </a:extLst>
          </p:cNvPr>
          <p:cNvSpPr/>
          <p:nvPr/>
        </p:nvSpPr>
        <p:spPr>
          <a:xfrm>
            <a:off x="260648" y="969191"/>
            <a:ext cx="6264696" cy="938719"/>
          </a:xfrm>
          <a:prstGeom prst="rect">
            <a:avLst/>
          </a:prstGeom>
        </p:spPr>
        <p:txBody>
          <a:bodyPr wrap="square">
            <a:spAutoFit/>
          </a:bodyPr>
          <a:lstStyle/>
          <a:p>
            <a:r>
              <a:rPr lang="en-US" altLang="ja-JP" sz="1100" dirty="0" err="1">
                <a:latin typeface="+mj-ea"/>
                <a:ea typeface="+mj-ea"/>
              </a:rPr>
              <a:t>PhishWall</a:t>
            </a:r>
            <a:r>
              <a:rPr lang="ja-JP" altLang="en-US" sz="1100" dirty="0">
                <a:latin typeface="+mj-ea"/>
                <a:ea typeface="+mj-ea"/>
              </a:rPr>
              <a:t>プレミアム導入企業の</a:t>
            </a:r>
            <a:r>
              <a:rPr lang="en-US" altLang="ja-JP" sz="1100" dirty="0">
                <a:latin typeface="+mj-ea"/>
                <a:ea typeface="+mj-ea"/>
              </a:rPr>
              <a:t>Web</a:t>
            </a:r>
            <a:r>
              <a:rPr lang="ja-JP" altLang="en-US" sz="1100" dirty="0">
                <a:latin typeface="+mj-ea"/>
                <a:ea typeface="+mj-ea"/>
              </a:rPr>
              <a:t>サイトをブラウザーでアクセスするタイミングで、利用者の</a:t>
            </a:r>
            <a:r>
              <a:rPr lang="en-US" altLang="ja-JP" sz="1100" dirty="0">
                <a:latin typeface="+mj-ea"/>
                <a:ea typeface="+mj-ea"/>
              </a:rPr>
              <a:t>PC</a:t>
            </a:r>
            <a:r>
              <a:rPr lang="ja-JP" altLang="en-US" sz="1100" dirty="0">
                <a:latin typeface="+mj-ea"/>
                <a:ea typeface="+mj-ea"/>
              </a:rPr>
              <a:t>が</a:t>
            </a:r>
            <a:r>
              <a:rPr lang="en-US" altLang="ja-JP" sz="1100" dirty="0">
                <a:latin typeface="+mj-ea"/>
                <a:ea typeface="+mj-ea"/>
              </a:rPr>
              <a:t>MITB</a:t>
            </a:r>
            <a:r>
              <a:rPr lang="ja-JP" altLang="en-US" sz="1100" dirty="0">
                <a:latin typeface="+mj-ea"/>
                <a:ea typeface="+mj-ea"/>
              </a:rPr>
              <a:t>攻撃型ウイルスに感染していないかをチェックします。 感染の徴候を発見した場合は、警告メッセージを表示し、不正な画面への入力を防ぎます。またウイルスを無効化する機能が搭載されています。 万が一、</a:t>
            </a:r>
            <a:r>
              <a:rPr lang="en-US" altLang="ja-JP" sz="1100" dirty="0">
                <a:latin typeface="+mj-ea"/>
                <a:ea typeface="+mj-ea"/>
              </a:rPr>
              <a:t>MITB</a:t>
            </a:r>
            <a:r>
              <a:rPr lang="ja-JP" altLang="en-US" sz="1100" dirty="0">
                <a:latin typeface="+mj-ea"/>
                <a:ea typeface="+mj-ea"/>
              </a:rPr>
              <a:t>攻撃型ウイルスに感染している場合でもウイルスを無効化することで、利用者は</a:t>
            </a:r>
            <a:r>
              <a:rPr lang="en-US" altLang="ja-JP" sz="1100" dirty="0">
                <a:latin typeface="+mj-ea"/>
                <a:ea typeface="+mj-ea"/>
              </a:rPr>
              <a:t>MITB</a:t>
            </a:r>
            <a:r>
              <a:rPr lang="ja-JP" altLang="en-US" sz="1100" dirty="0">
                <a:latin typeface="+mj-ea"/>
                <a:ea typeface="+mj-ea"/>
              </a:rPr>
              <a:t>攻撃を受ける危険な状態を回避することができます。</a:t>
            </a:r>
          </a:p>
        </p:txBody>
      </p:sp>
      <p:pic>
        <p:nvPicPr>
          <p:cNvPr id="4" name="図 3">
            <a:extLst>
              <a:ext uri="{FF2B5EF4-FFF2-40B4-BE49-F238E27FC236}">
                <a16:creationId xmlns:a16="http://schemas.microsoft.com/office/drawing/2014/main" id="{7799A7E2-CFC7-4E41-9041-563B112EC8A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8122" y="2722055"/>
            <a:ext cx="5261756" cy="4855849"/>
          </a:xfrm>
          <a:prstGeom prst="rect">
            <a:avLst/>
          </a:prstGeom>
        </p:spPr>
      </p:pic>
    </p:spTree>
    <p:extLst>
      <p:ext uri="{BB962C8B-B14F-4D97-AF65-F5344CB8AC3E}">
        <p14:creationId xmlns:p14="http://schemas.microsoft.com/office/powerpoint/2010/main" val="37830517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75214" y="3562455"/>
            <a:ext cx="6552728" cy="49536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r>
              <a:rPr lang="ja-JP" altLang="en-US" sz="1200" b="1" dirty="0"/>
              <a:t>不正なポップアップ等で情報を盗む攻撃</a:t>
            </a:r>
            <a:r>
              <a:rPr lang="en-US" altLang="ja-JP" sz="1200" b="1" dirty="0"/>
              <a:t>―MITB</a:t>
            </a:r>
            <a:r>
              <a:rPr lang="ja-JP" altLang="en-US" sz="1200" b="1" dirty="0"/>
              <a:t>（マン・イン・ザ・ブラウザー）攻撃を検知した場合</a:t>
            </a:r>
          </a:p>
        </p:txBody>
      </p:sp>
      <p:sp>
        <p:nvSpPr>
          <p:cNvPr id="3" name="正方形/長方形 2"/>
          <p:cNvSpPr/>
          <p:nvPr/>
        </p:nvSpPr>
        <p:spPr>
          <a:xfrm>
            <a:off x="288801" y="4252994"/>
            <a:ext cx="6409716" cy="769441"/>
          </a:xfrm>
          <a:prstGeom prst="rect">
            <a:avLst/>
          </a:prstGeom>
        </p:spPr>
        <p:txBody>
          <a:bodyPr wrap="square">
            <a:spAutoFit/>
          </a:bodyPr>
          <a:lstStyle/>
          <a:p>
            <a:r>
              <a:rPr lang="en-US" altLang="ja-JP" sz="1100" dirty="0">
                <a:latin typeface="+mj-ea"/>
                <a:ea typeface="+mj-ea"/>
              </a:rPr>
              <a:t>PhishWall</a:t>
            </a:r>
            <a:r>
              <a:rPr lang="ja-JP" altLang="en-US" sz="1100" dirty="0">
                <a:latin typeface="+mj-ea"/>
                <a:ea typeface="+mj-ea"/>
              </a:rPr>
              <a:t>プレミアム導入企業のウェブサイトにアクセスするタイミングで、利用者の</a:t>
            </a:r>
            <a:r>
              <a:rPr lang="en-US" altLang="ja-JP" sz="1100" dirty="0">
                <a:latin typeface="+mj-ea"/>
                <a:ea typeface="+mj-ea"/>
              </a:rPr>
              <a:t>PC</a:t>
            </a:r>
            <a:r>
              <a:rPr lang="ja-JP" altLang="en-US" sz="1100" dirty="0">
                <a:latin typeface="+mj-ea"/>
                <a:ea typeface="+mj-ea"/>
              </a:rPr>
              <a:t>が</a:t>
            </a:r>
            <a:r>
              <a:rPr lang="en-US" altLang="ja-JP" sz="1100" dirty="0">
                <a:latin typeface="+mj-ea"/>
                <a:ea typeface="+mj-ea"/>
              </a:rPr>
              <a:t>MITB</a:t>
            </a:r>
            <a:r>
              <a:rPr lang="ja-JP" altLang="en-US" sz="1100" dirty="0">
                <a:latin typeface="+mj-ea"/>
                <a:ea typeface="+mj-ea"/>
              </a:rPr>
              <a:t>攻撃型ウイルスに感染していないかをチェックします。感染の徴候を発見した場合は、ポップアップのアイコンが赤色になり、警告画面を表示します。警告画面の「ウイルスを無効化する」ボタンをクリックすることで、ウイルスを無効化することが可能です。</a:t>
            </a:r>
          </a:p>
        </p:txBody>
      </p:sp>
      <p:pic>
        <p:nvPicPr>
          <p:cNvPr id="4" name="図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3593" y="5226982"/>
            <a:ext cx="5895975" cy="2400300"/>
          </a:xfrm>
          <a:prstGeom prst="rect">
            <a:avLst/>
          </a:prstGeom>
        </p:spPr>
      </p:pic>
      <p:sp>
        <p:nvSpPr>
          <p:cNvPr id="19" name="正方形/長方形 18">
            <a:extLst>
              <a:ext uri="{FF2B5EF4-FFF2-40B4-BE49-F238E27FC236}">
                <a16:creationId xmlns:a16="http://schemas.microsoft.com/office/drawing/2014/main" id="{DF0DCB98-5899-47AC-AC09-DB4F76ECFEF9}"/>
              </a:ext>
            </a:extLst>
          </p:cNvPr>
          <p:cNvSpPr/>
          <p:nvPr/>
        </p:nvSpPr>
        <p:spPr>
          <a:xfrm>
            <a:off x="228105" y="487854"/>
            <a:ext cx="6525876" cy="288032"/>
          </a:xfrm>
          <a:prstGeom prst="rect">
            <a:avLst/>
          </a:prstGeom>
        </p:spPr>
        <p:style>
          <a:lnRef idx="3">
            <a:schemeClr val="lt1"/>
          </a:lnRef>
          <a:fillRef idx="1">
            <a:schemeClr val="accent1"/>
          </a:fillRef>
          <a:effectRef idx="1">
            <a:schemeClr val="accent1"/>
          </a:effectRef>
          <a:fontRef idx="minor">
            <a:schemeClr val="lt1"/>
          </a:fontRef>
        </p:style>
        <p:txBody>
          <a:bodyPr rtlCol="0" anchor="ctr"/>
          <a:lstStyle/>
          <a:p>
            <a:r>
              <a:rPr lang="en-US" altLang="ja-JP" sz="1400" b="1" dirty="0"/>
              <a:t>PhishWall</a:t>
            </a:r>
            <a:r>
              <a:rPr lang="ja-JP" altLang="en-US" sz="1400" b="1" dirty="0"/>
              <a:t>クライアント</a:t>
            </a:r>
            <a:r>
              <a:rPr lang="en-US" altLang="ja-JP" sz="1400" b="1" dirty="0"/>
              <a:t>Mac</a:t>
            </a:r>
            <a:r>
              <a:rPr lang="ja-JP" altLang="en-US" sz="1400" b="1" dirty="0"/>
              <a:t>用（</a:t>
            </a:r>
            <a:r>
              <a:rPr lang="en-US" altLang="ja-JP" sz="1400" b="1" dirty="0"/>
              <a:t>Safari</a:t>
            </a:r>
            <a:r>
              <a:rPr lang="ja-JP" altLang="en-US" sz="1400" b="1" dirty="0"/>
              <a:t> ・</a:t>
            </a:r>
            <a:r>
              <a:rPr lang="en-US" altLang="ja-JP" sz="1400" b="1" dirty="0"/>
              <a:t>Chrome </a:t>
            </a:r>
            <a:r>
              <a:rPr lang="ja-JP" altLang="en-US" sz="1400" b="1" dirty="0"/>
              <a:t>・</a:t>
            </a:r>
            <a:r>
              <a:rPr lang="en-US" altLang="ja-JP" sz="1400" b="1" dirty="0"/>
              <a:t>Firefox</a:t>
            </a:r>
            <a:r>
              <a:rPr lang="ja-JP" altLang="en-US" sz="1400" b="1" dirty="0"/>
              <a:t>版）の概要</a:t>
            </a:r>
          </a:p>
        </p:txBody>
      </p:sp>
      <p:sp>
        <p:nvSpPr>
          <p:cNvPr id="20" name="テキスト ボックス 19">
            <a:extLst>
              <a:ext uri="{FF2B5EF4-FFF2-40B4-BE49-F238E27FC236}">
                <a16:creationId xmlns:a16="http://schemas.microsoft.com/office/drawing/2014/main" id="{5EBC8E4D-5F6D-4A6D-9C79-99B93C166C56}"/>
              </a:ext>
            </a:extLst>
          </p:cNvPr>
          <p:cNvSpPr txBox="1"/>
          <p:nvPr/>
        </p:nvSpPr>
        <p:spPr>
          <a:xfrm>
            <a:off x="195040" y="919902"/>
            <a:ext cx="6408712" cy="964367"/>
          </a:xfrm>
          <a:prstGeom prst="rect">
            <a:avLst/>
          </a:prstGeom>
          <a:noFill/>
        </p:spPr>
        <p:txBody>
          <a:bodyPr wrap="square" rtlCol="0">
            <a:spAutoFit/>
          </a:bodyPr>
          <a:lstStyle/>
          <a:p>
            <a:pPr algn="just">
              <a:spcAft>
                <a:spcPts val="240"/>
              </a:spcAft>
            </a:pPr>
            <a:r>
              <a:rPr lang="en-US" altLang="ja-JP" sz="1100" kern="100" dirty="0">
                <a:latin typeface="+mn-ea"/>
                <a:cs typeface="メイリオ" panose="020B0604030504040204" pitchFamily="50" charset="-128"/>
              </a:rPr>
              <a:t>PhishWall</a:t>
            </a:r>
            <a:r>
              <a:rPr lang="ja-JP" altLang="ja-JP" sz="1100" kern="100" dirty="0">
                <a:latin typeface="+mn-ea"/>
                <a:cs typeface="メイリオ" panose="020B0604030504040204" pitchFamily="50" charset="-128"/>
              </a:rPr>
              <a:t>クライアントの</a:t>
            </a:r>
            <a:r>
              <a:rPr lang="en-US" altLang="ja-JP" sz="1100" kern="100" dirty="0">
                <a:latin typeface="+mn-ea"/>
                <a:cs typeface="メイリオ" panose="020B0604030504040204" pitchFamily="50" charset="-128"/>
              </a:rPr>
              <a:t>Mac</a:t>
            </a:r>
            <a:r>
              <a:rPr lang="ja-JP" altLang="ja-JP" sz="1100" kern="100" dirty="0">
                <a:latin typeface="+mn-ea"/>
                <a:cs typeface="メイリオ" panose="020B0604030504040204" pitchFamily="50" charset="-128"/>
              </a:rPr>
              <a:t>版をインストールすると、メニューバーに「</a:t>
            </a:r>
            <a:r>
              <a:rPr lang="en-US" altLang="ja-JP" sz="1100" kern="100" dirty="0">
                <a:latin typeface="+mn-ea"/>
                <a:cs typeface="メイリオ" panose="020B0604030504040204" pitchFamily="50" charset="-128"/>
              </a:rPr>
              <a:t>PW</a:t>
            </a:r>
            <a:r>
              <a:rPr lang="ja-JP" altLang="ja-JP" sz="1100" kern="100" dirty="0">
                <a:latin typeface="+mn-ea"/>
                <a:cs typeface="メイリオ" panose="020B0604030504040204" pitchFamily="50" charset="-128"/>
              </a:rPr>
              <a:t>」のアイコンが表示され</a:t>
            </a:r>
            <a:r>
              <a:rPr lang="ja-JP" altLang="en-US" sz="1100" kern="100" dirty="0">
                <a:latin typeface="+mn-ea"/>
                <a:cs typeface="メイリオ" panose="020B0604030504040204" pitchFamily="50" charset="-128"/>
              </a:rPr>
              <a:t>ます。</a:t>
            </a:r>
            <a:r>
              <a:rPr lang="en-US" altLang="ja-JP" sz="1100" kern="100" dirty="0">
                <a:latin typeface="+mn-ea"/>
                <a:cs typeface="メイリオ" panose="020B0604030504040204" pitchFamily="50" charset="-128"/>
              </a:rPr>
              <a:t>PhishWall</a:t>
            </a:r>
            <a:r>
              <a:rPr lang="ja-JP" altLang="ja-JP" sz="1100" kern="100" dirty="0">
                <a:latin typeface="+mn-ea"/>
                <a:cs typeface="メイリオ" panose="020B0604030504040204" pitchFamily="50" charset="-128"/>
              </a:rPr>
              <a:t>プレミアム導入企業の正規なサイトにアクセスした場合、ポップアップが表示されます。ポップアップには、正規のサイトであることを示す緑のアイコンと企業名を表示します。</a:t>
            </a:r>
          </a:p>
          <a:p>
            <a:pPr algn="just">
              <a:spcAft>
                <a:spcPts val="240"/>
              </a:spcAft>
            </a:pPr>
            <a:endParaRPr lang="ja-JP" altLang="ja-JP" sz="1100" kern="100" dirty="0">
              <a:latin typeface="+mn-ea"/>
              <a:cs typeface="メイリオ" panose="020B0604030504040204" pitchFamily="50" charset="-128"/>
            </a:endParaRPr>
          </a:p>
        </p:txBody>
      </p:sp>
      <p:pic>
        <p:nvPicPr>
          <p:cNvPr id="13" name="図 12">
            <a:extLst>
              <a:ext uri="{FF2B5EF4-FFF2-40B4-BE49-F238E27FC236}">
                <a16:creationId xmlns:a16="http://schemas.microsoft.com/office/drawing/2014/main" id="{52093031-550A-44CB-8B27-559EDFBA6C7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36535" y="1774917"/>
            <a:ext cx="4177794" cy="1347676"/>
          </a:xfrm>
          <a:prstGeom prst="rect">
            <a:avLst/>
          </a:prstGeom>
        </p:spPr>
      </p:pic>
      <p:pic>
        <p:nvPicPr>
          <p:cNvPr id="6" name="図 5">
            <a:extLst>
              <a:ext uri="{FF2B5EF4-FFF2-40B4-BE49-F238E27FC236}">
                <a16:creationId xmlns:a16="http://schemas.microsoft.com/office/drawing/2014/main" id="{A9A282EA-C5D4-40C5-9A19-9A4111E3F42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88801" y="1773642"/>
            <a:ext cx="2116002" cy="1348951"/>
          </a:xfrm>
          <a:prstGeom prst="rect">
            <a:avLst/>
          </a:prstGeom>
        </p:spPr>
      </p:pic>
    </p:spTree>
    <p:extLst>
      <p:ext uri="{BB962C8B-B14F-4D97-AF65-F5344CB8AC3E}">
        <p14:creationId xmlns:p14="http://schemas.microsoft.com/office/powerpoint/2010/main" val="19082317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図 8">
            <a:extLst>
              <a:ext uri="{FF2B5EF4-FFF2-40B4-BE49-F238E27FC236}">
                <a16:creationId xmlns:a16="http://schemas.microsoft.com/office/drawing/2014/main" id="{2AC3B561-DC4A-4771-B85C-0CE2CC1B120A}"/>
              </a:ext>
            </a:extLst>
          </p:cNvPr>
          <p:cNvPicPr>
            <a:picLocks noChangeAspect="1"/>
          </p:cNvPicPr>
          <p:nvPr/>
        </p:nvPicPr>
        <p:blipFill>
          <a:blip r:embed="rId2"/>
          <a:stretch>
            <a:fillRect/>
          </a:stretch>
        </p:blipFill>
        <p:spPr>
          <a:xfrm>
            <a:off x="1505566" y="935113"/>
            <a:ext cx="3628725" cy="533636"/>
          </a:xfrm>
          <a:prstGeom prst="rect">
            <a:avLst/>
          </a:prstGeom>
        </p:spPr>
      </p:pic>
      <p:sp>
        <p:nvSpPr>
          <p:cNvPr id="10" name="正方形/長方形 9">
            <a:extLst>
              <a:ext uri="{FF2B5EF4-FFF2-40B4-BE49-F238E27FC236}">
                <a16:creationId xmlns:a16="http://schemas.microsoft.com/office/drawing/2014/main" id="{86C4F454-FD3A-46BA-AD80-6435E26F9F6D}"/>
              </a:ext>
            </a:extLst>
          </p:cNvPr>
          <p:cNvSpPr/>
          <p:nvPr/>
        </p:nvSpPr>
        <p:spPr>
          <a:xfrm>
            <a:off x="107901" y="2006222"/>
            <a:ext cx="6715263" cy="2123658"/>
          </a:xfrm>
          <a:prstGeom prst="rect">
            <a:avLst/>
          </a:prstGeom>
        </p:spPr>
        <p:txBody>
          <a:bodyPr wrap="square">
            <a:spAutoFit/>
          </a:bodyPr>
          <a:lstStyle/>
          <a:p>
            <a:r>
              <a:rPr lang="ja-JP" altLang="en-US" sz="1200" b="1" dirty="0"/>
              <a:t>リンク先：</a:t>
            </a:r>
            <a:r>
              <a:rPr lang="en-US" altLang="ja-JP" sz="1200" b="1" dirty="0">
                <a:solidFill>
                  <a:srgbClr val="FF0000"/>
                </a:solidFill>
              </a:rPr>
              <a:t> </a:t>
            </a:r>
            <a:r>
              <a:rPr lang="en-US" altLang="ja-JP" sz="1200" b="1" dirty="0">
                <a:solidFill>
                  <a:srgbClr val="FF0000"/>
                </a:solidFill>
                <a:hlinkClick r:id="rId3"/>
              </a:rPr>
              <a:t>https://www.securebrain.co.jp/products/phishwall/install.html?protocol=v4&amp;customer_code=XXXX</a:t>
            </a:r>
            <a:r>
              <a:rPr lang="ja-JP" altLang="en-US" sz="1200" b="1" dirty="0">
                <a:solidFill>
                  <a:srgbClr val="FF0000"/>
                </a:solidFill>
              </a:rPr>
              <a:t>　　</a:t>
            </a:r>
            <a:endParaRPr lang="en-US" altLang="ja-JP" sz="1200" b="1" dirty="0">
              <a:solidFill>
                <a:srgbClr val="FF0000"/>
              </a:solidFill>
            </a:endParaRPr>
          </a:p>
          <a:p>
            <a:pPr marL="171450" indent="-171450">
              <a:buFont typeface="ＭＳ Ｐゴシック" panose="020B0600070205080204" pitchFamily="50" charset="-128"/>
              <a:buChar char="※"/>
            </a:pPr>
            <a:r>
              <a:rPr lang="en-US" altLang="ja-JP" sz="1200" b="1" dirty="0"/>
              <a:t>XXXX</a:t>
            </a:r>
            <a:r>
              <a:rPr lang="ja-JP" altLang="en-US" sz="1200" b="1" dirty="0"/>
              <a:t>はお客さまの金融機関コードに書き換えをお願い致します。</a:t>
            </a:r>
            <a:endParaRPr lang="en-US" altLang="ja-JP" sz="1200" b="1" dirty="0"/>
          </a:p>
          <a:p>
            <a:pPr marL="171450" indent="-171450">
              <a:buFont typeface="ＭＳ Ｐゴシック" panose="020B0600070205080204" pitchFamily="50" charset="-128"/>
              <a:buChar char="※"/>
            </a:pPr>
            <a:r>
              <a:rPr lang="ja-JP" altLang="en-US" sz="1200" b="1" dirty="0"/>
              <a:t>複数の金融機関で共用される</a:t>
            </a:r>
            <a:r>
              <a:rPr lang="en-US" altLang="ja-JP" sz="1200" b="1" dirty="0"/>
              <a:t>Web</a:t>
            </a:r>
            <a:r>
              <a:rPr lang="ja-JP" altLang="en-US" sz="1200" b="1" dirty="0"/>
              <a:t>ページなどで、金融機関コードをリンク元に設置できないお客さまや、クレジットカード会社様などの金融機関コードをお持ちでないお客さまは本紙末尾に記載のお問い合わせ窓口までお問い合わせ下さい。書き換えるコードをご案内させて頂きます。</a:t>
            </a:r>
            <a:endParaRPr lang="en-US" altLang="ja-JP" sz="1200" b="1" dirty="0"/>
          </a:p>
          <a:p>
            <a:pPr marL="171450" indent="-171450">
              <a:buFont typeface="ＭＳ Ｐゴシック" panose="020B0600070205080204" pitchFamily="50" charset="-128"/>
              <a:buChar char="※"/>
            </a:pPr>
            <a:r>
              <a:rPr lang="en-US" altLang="ja-JP" sz="1200" b="1" dirty="0"/>
              <a:t>protocol=v4</a:t>
            </a:r>
            <a:r>
              <a:rPr lang="ja-JP" altLang="en-US" sz="1200" b="1" dirty="0"/>
              <a:t>の箇所を、</a:t>
            </a:r>
            <a:r>
              <a:rPr lang="en-US" altLang="ja-JP" sz="1200" b="1" dirty="0"/>
              <a:t>protocol=v3</a:t>
            </a:r>
            <a:r>
              <a:rPr lang="ja-JP" altLang="en-US" sz="1200" b="1" dirty="0"/>
              <a:t>で</a:t>
            </a:r>
            <a:r>
              <a:rPr lang="en-US" altLang="ja-JP" sz="1200" b="1" dirty="0"/>
              <a:t>Web</a:t>
            </a:r>
            <a:r>
              <a:rPr lang="ja-JP" altLang="en-US" sz="1200" b="1" dirty="0"/>
              <a:t>ページ公開中のお客様は、</a:t>
            </a:r>
            <a:r>
              <a:rPr lang="en-US" altLang="ja-JP" sz="1200" b="1" dirty="0"/>
              <a:t>protocol=v3</a:t>
            </a:r>
            <a:r>
              <a:rPr lang="ja-JP" altLang="en-US" sz="1200" b="1" dirty="0"/>
              <a:t>のままで構いません。</a:t>
            </a:r>
            <a:endParaRPr lang="en-US" altLang="ja-JP" sz="1200" b="1" dirty="0"/>
          </a:p>
          <a:p>
            <a:pPr marL="171450" indent="-171450">
              <a:buFont typeface="ＭＳ Ｐゴシック" panose="020B0600070205080204" pitchFamily="50" charset="-128"/>
              <a:buChar char="※"/>
            </a:pPr>
            <a:r>
              <a:rPr lang="ja-JP" altLang="en-US" sz="1200" b="1" dirty="0"/>
              <a:t>上記の変更を</a:t>
            </a:r>
            <a:r>
              <a:rPr lang="en-US" altLang="ja-JP" sz="1200" b="1" dirty="0"/>
              <a:t>Web</a:t>
            </a:r>
            <a:r>
              <a:rPr lang="ja-JP" altLang="en-US" sz="1200" b="1" dirty="0"/>
              <a:t>ページへ反映される際は、お手数ですが</a:t>
            </a:r>
            <a:r>
              <a:rPr lang="en-US" altLang="ja-JP" sz="1200" b="1" dirty="0"/>
              <a:t>5</a:t>
            </a:r>
            <a:r>
              <a:rPr lang="ja-JP" altLang="en-US" sz="1200" b="1" dirty="0"/>
              <a:t>営業日前までに本紙末尾に記載のお問い合わせ窓口へご連絡をお願い致します。</a:t>
            </a:r>
          </a:p>
        </p:txBody>
      </p:sp>
      <p:sp>
        <p:nvSpPr>
          <p:cNvPr id="11" name="正方形/長方形 10">
            <a:extLst>
              <a:ext uri="{FF2B5EF4-FFF2-40B4-BE49-F238E27FC236}">
                <a16:creationId xmlns:a16="http://schemas.microsoft.com/office/drawing/2014/main" id="{3EB785E5-A3C6-4AAE-BC28-FEFBB883C685}"/>
              </a:ext>
            </a:extLst>
          </p:cNvPr>
          <p:cNvSpPr/>
          <p:nvPr/>
        </p:nvSpPr>
        <p:spPr>
          <a:xfrm>
            <a:off x="144324" y="4917932"/>
            <a:ext cx="6552728" cy="28803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r>
              <a:rPr lang="en-US" altLang="ja-JP" sz="1400" b="1" dirty="0" err="1"/>
              <a:t>PhishWall</a:t>
            </a:r>
            <a:r>
              <a:rPr lang="ja-JP" altLang="en-US" sz="1400" b="1" dirty="0"/>
              <a:t>プレミアムに関するお問い合わせ</a:t>
            </a:r>
            <a:endParaRPr lang="ja-JP" altLang="en-US" sz="1300" dirty="0"/>
          </a:p>
        </p:txBody>
      </p:sp>
      <p:sp>
        <p:nvSpPr>
          <p:cNvPr id="12" name="正方形/長方形 11">
            <a:extLst>
              <a:ext uri="{FF2B5EF4-FFF2-40B4-BE49-F238E27FC236}">
                <a16:creationId xmlns:a16="http://schemas.microsoft.com/office/drawing/2014/main" id="{64D4DC40-7CDC-4FD1-97EE-2933847E57C2}"/>
              </a:ext>
            </a:extLst>
          </p:cNvPr>
          <p:cNvSpPr/>
          <p:nvPr/>
        </p:nvSpPr>
        <p:spPr>
          <a:xfrm>
            <a:off x="252028" y="5256645"/>
            <a:ext cx="6353944" cy="1354217"/>
          </a:xfrm>
          <a:prstGeom prst="rect">
            <a:avLst/>
          </a:prstGeom>
        </p:spPr>
        <p:txBody>
          <a:bodyPr wrap="square">
            <a:spAutoFit/>
          </a:bodyPr>
          <a:lstStyle/>
          <a:p>
            <a:r>
              <a:rPr lang="ja-JP" altLang="en-US" sz="1100" dirty="0">
                <a:latin typeface="+mj-ea"/>
                <a:ea typeface="+mj-ea"/>
              </a:rPr>
              <a:t>株式会社日立システムズ セキュアブレインテクニカルサポートセンター</a:t>
            </a:r>
          </a:p>
          <a:p>
            <a:r>
              <a:rPr lang="en-US" altLang="ja-JP" sz="1100" dirty="0">
                <a:latin typeface="+mj-ea"/>
                <a:ea typeface="+mj-ea"/>
              </a:rPr>
              <a:t>Web</a:t>
            </a:r>
            <a:r>
              <a:rPr lang="ja-JP" altLang="en-US" sz="1100" dirty="0">
                <a:latin typeface="+mj-ea"/>
                <a:ea typeface="+mj-ea"/>
              </a:rPr>
              <a:t>フォームによるお問い合わせ   </a:t>
            </a:r>
            <a:r>
              <a:rPr lang="en-US" altLang="ja-JP" sz="1100" dirty="0">
                <a:latin typeface="+mj-ea"/>
                <a:ea typeface="+mj-ea"/>
              </a:rPr>
              <a:t>https://www.securebrain.co.jp/form/phishwall/sbformmail.php</a:t>
            </a:r>
            <a:endParaRPr lang="ja-JP" altLang="en-US" sz="1100" dirty="0">
              <a:latin typeface="+mj-ea"/>
              <a:ea typeface="+mj-ea"/>
            </a:endParaRPr>
          </a:p>
          <a:p>
            <a:r>
              <a:rPr lang="en-US" altLang="ja-JP" sz="1100" dirty="0">
                <a:latin typeface="+mj-ea"/>
                <a:ea typeface="+mj-ea"/>
              </a:rPr>
              <a:t>※</a:t>
            </a:r>
            <a:r>
              <a:rPr lang="ja-JP" altLang="en-US" sz="1100" dirty="0">
                <a:latin typeface="+mj-ea"/>
                <a:ea typeface="+mj-ea"/>
              </a:rPr>
              <a:t>製品名、ご利用の</a:t>
            </a:r>
            <a:r>
              <a:rPr lang="en-US" altLang="ja-JP" sz="1100" dirty="0">
                <a:latin typeface="+mj-ea"/>
                <a:ea typeface="+mj-ea"/>
              </a:rPr>
              <a:t>OS</a:t>
            </a:r>
            <a:r>
              <a:rPr lang="ja-JP" altLang="en-US" sz="1100" dirty="0">
                <a:latin typeface="+mj-ea"/>
                <a:ea typeface="+mj-ea"/>
              </a:rPr>
              <a:t>を記載の上、ご連絡いただきますようお願いします。</a:t>
            </a:r>
          </a:p>
          <a:p>
            <a:endParaRPr lang="ja-JP" altLang="en-US" sz="1100" dirty="0">
              <a:latin typeface="+mj-ea"/>
              <a:ea typeface="+mj-ea"/>
            </a:endParaRPr>
          </a:p>
          <a:p>
            <a:r>
              <a:rPr lang="ja-JP" altLang="en-US" sz="1100" dirty="0">
                <a:latin typeface="+mj-ea"/>
                <a:ea typeface="+mj-ea"/>
              </a:rPr>
              <a:t>電話によるお問い合わせ　</a:t>
            </a:r>
            <a:r>
              <a:rPr lang="en-US" altLang="ja-JP" sz="1600" dirty="0">
                <a:latin typeface="+mj-ea"/>
                <a:ea typeface="+mj-ea"/>
              </a:rPr>
              <a:t>0120-988-131</a:t>
            </a:r>
          </a:p>
          <a:p>
            <a:r>
              <a:rPr lang="en-US" altLang="ja-JP" sz="1100" dirty="0">
                <a:latin typeface="+mj-ea"/>
                <a:ea typeface="+mj-ea"/>
              </a:rPr>
              <a:t>※</a:t>
            </a:r>
            <a:r>
              <a:rPr lang="ja-JP" altLang="en-US" sz="1100" dirty="0">
                <a:latin typeface="+mj-ea"/>
                <a:ea typeface="+mj-ea"/>
              </a:rPr>
              <a:t>ダイヤル後、アナウンスに従いお使いいただいている製品の番号を押してください。</a:t>
            </a:r>
          </a:p>
          <a:p>
            <a:r>
              <a:rPr lang="en-US" altLang="ja-JP" sz="1100" dirty="0">
                <a:latin typeface="+mj-ea"/>
                <a:ea typeface="+mj-ea"/>
              </a:rPr>
              <a:t>※</a:t>
            </a:r>
            <a:r>
              <a:rPr lang="ja-JP" altLang="en-US" sz="1100" dirty="0">
                <a:latin typeface="+mj-ea"/>
                <a:ea typeface="+mj-ea"/>
              </a:rPr>
              <a:t>営業時間：月～金曜日　</a:t>
            </a:r>
            <a:r>
              <a:rPr lang="en-US" altLang="ja-JP" sz="1100" dirty="0">
                <a:latin typeface="+mj-ea"/>
                <a:ea typeface="+mj-ea"/>
              </a:rPr>
              <a:t>9:00-12:00 13:00-18:00</a:t>
            </a:r>
            <a:r>
              <a:rPr lang="ja-JP" altLang="en-US" sz="1100" dirty="0">
                <a:latin typeface="+mj-ea"/>
                <a:ea typeface="+mj-ea"/>
              </a:rPr>
              <a:t>　土日祝祭日・年末年始</a:t>
            </a:r>
            <a:r>
              <a:rPr lang="en-US" altLang="ja-JP" sz="1100" dirty="0">
                <a:latin typeface="+mj-ea"/>
                <a:ea typeface="+mj-ea"/>
              </a:rPr>
              <a:t>(12/29</a:t>
            </a:r>
            <a:r>
              <a:rPr lang="ja-JP" altLang="en-US" sz="1100" dirty="0">
                <a:latin typeface="+mj-ea"/>
                <a:ea typeface="+mj-ea"/>
              </a:rPr>
              <a:t>～</a:t>
            </a:r>
            <a:r>
              <a:rPr lang="en-US" altLang="ja-JP" sz="1100" dirty="0">
                <a:latin typeface="+mj-ea"/>
                <a:ea typeface="+mj-ea"/>
              </a:rPr>
              <a:t>1/4)</a:t>
            </a:r>
            <a:r>
              <a:rPr lang="ja-JP" altLang="en-US" sz="1100" dirty="0">
                <a:latin typeface="+mj-ea"/>
                <a:ea typeface="+mj-ea"/>
              </a:rPr>
              <a:t>を除く</a:t>
            </a:r>
          </a:p>
        </p:txBody>
      </p:sp>
      <p:sp>
        <p:nvSpPr>
          <p:cNvPr id="13" name="テキスト ボックス 12">
            <a:extLst>
              <a:ext uri="{FF2B5EF4-FFF2-40B4-BE49-F238E27FC236}">
                <a16:creationId xmlns:a16="http://schemas.microsoft.com/office/drawing/2014/main" id="{F9E16364-247C-4EAB-9641-FAEBCD7DA1DB}"/>
              </a:ext>
            </a:extLst>
          </p:cNvPr>
          <p:cNvSpPr txBox="1"/>
          <p:nvPr/>
        </p:nvSpPr>
        <p:spPr>
          <a:xfrm>
            <a:off x="142737" y="4505423"/>
            <a:ext cx="6572526" cy="461665"/>
          </a:xfrm>
          <a:prstGeom prst="rect">
            <a:avLst/>
          </a:prstGeom>
          <a:noFill/>
        </p:spPr>
        <p:txBody>
          <a:bodyPr wrap="square" rtlCol="0">
            <a:spAutoFit/>
          </a:bodyPr>
          <a:lstStyle/>
          <a:p>
            <a:pPr marL="171450" indent="-171450">
              <a:buFont typeface="HGP創英角ｺﾞｼｯｸUB" panose="020B0900000000000000" pitchFamily="50" charset="-128"/>
              <a:buChar char="※"/>
            </a:pPr>
            <a:r>
              <a:rPr kumimoji="1" lang="ja-JP" altLang="en-US" sz="1200" dirty="0"/>
              <a:t>システム要件につきましては、株式会社日立システムズのダウンロードページでご確認ください。</a:t>
            </a:r>
          </a:p>
        </p:txBody>
      </p:sp>
      <p:sp>
        <p:nvSpPr>
          <p:cNvPr id="17" name="吹き出し: 角を丸めた四角形 16">
            <a:extLst>
              <a:ext uri="{FF2B5EF4-FFF2-40B4-BE49-F238E27FC236}">
                <a16:creationId xmlns:a16="http://schemas.microsoft.com/office/drawing/2014/main" id="{F5B28605-9A2E-4933-BA03-1E44CE70F1E6}"/>
              </a:ext>
            </a:extLst>
          </p:cNvPr>
          <p:cNvSpPr/>
          <p:nvPr/>
        </p:nvSpPr>
        <p:spPr>
          <a:xfrm>
            <a:off x="88669" y="1837641"/>
            <a:ext cx="6626594" cy="2424939"/>
          </a:xfrm>
          <a:prstGeom prst="wedgeRoundRectCallout">
            <a:avLst>
              <a:gd name="adj1" fmla="val -11327"/>
              <a:gd name="adj2" fmla="val -66770"/>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B6D0E54E-2694-8E47-700F-539234467A11}"/>
              </a:ext>
            </a:extLst>
          </p:cNvPr>
          <p:cNvSpPr txBox="1"/>
          <p:nvPr/>
        </p:nvSpPr>
        <p:spPr>
          <a:xfrm>
            <a:off x="142737" y="7055845"/>
            <a:ext cx="6572526" cy="276999"/>
          </a:xfrm>
          <a:prstGeom prst="rect">
            <a:avLst/>
          </a:prstGeom>
          <a:noFill/>
        </p:spPr>
        <p:txBody>
          <a:bodyPr wrap="square" rtlCol="0">
            <a:spAutoFit/>
          </a:bodyPr>
          <a:lstStyle/>
          <a:p>
            <a:pPr marL="171450" indent="-171450">
              <a:buFont typeface="HGP創英角ｺﾞｼｯｸUB" panose="020B0900000000000000" pitchFamily="50" charset="-128"/>
              <a:buChar char="※"/>
            </a:pPr>
            <a:r>
              <a:rPr kumimoji="1" lang="ja-JP" altLang="en-US" sz="1200" dirty="0"/>
              <a:t>記載の会社名、製品名は、それぞれの会社の商号、商標もしくは登録商標です。</a:t>
            </a:r>
          </a:p>
        </p:txBody>
      </p:sp>
    </p:spTree>
    <p:extLst>
      <p:ext uri="{BB962C8B-B14F-4D97-AF65-F5344CB8AC3E}">
        <p14:creationId xmlns:p14="http://schemas.microsoft.com/office/powerpoint/2010/main" val="355549001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1651</TotalTime>
  <Words>1128</Words>
  <Application>Microsoft Office PowerPoint</Application>
  <PresentationFormat>ユーザー設定</PresentationFormat>
  <Paragraphs>43</Paragraphs>
  <Slides>5</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5</vt:i4>
      </vt:variant>
    </vt:vector>
  </HeadingPairs>
  <TitlesOfParts>
    <vt:vector size="12" baseType="lpstr">
      <vt:lpstr>HGP創英角ｺﾞｼｯｸUB</vt:lpstr>
      <vt:lpstr>ＭＳ Ｐゴシック</vt:lpstr>
      <vt:lpstr>游ゴシック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ModifiedBy>松本英樹 / Matsumoto，Hideki</cp:lastModifiedBy>
  <cp:revision>86</cp:revision>
  <dcterms:created xsi:type="dcterms:W3CDTF">2017-09-28T01:38:09Z</dcterms:created>
  <dcterms:modified xsi:type="dcterms:W3CDTF">2025-04-10T23:52:39Z</dcterms:modified>
</cp:coreProperties>
</file>