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0" r:id="rId2"/>
    <p:sldId id="261" r:id="rId3"/>
    <p:sldId id="262" r:id="rId4"/>
    <p:sldId id="263" r:id="rId5"/>
  </p:sldIdLst>
  <p:sldSz cx="6858000" cy="91805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20" autoAdjust="0"/>
    <p:restoredTop sz="94660"/>
  </p:normalViewPr>
  <p:slideViewPr>
    <p:cSldViewPr snapToGrid="0">
      <p:cViewPr varScale="1">
        <p:scale>
          <a:sx n="83" d="100"/>
          <a:sy n="83" d="100"/>
        </p:scale>
        <p:origin x="334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502459"/>
            <a:ext cx="5829300" cy="3196179"/>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21895"/>
            <a:ext cx="5143500" cy="2216498"/>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9DE905B-3D9D-4A09-815A-C0FB39BA2AB1}" type="datetimeFigureOut">
              <a:rPr kumimoji="1" lang="ja-JP" altLang="en-US" smtClean="0"/>
              <a:t>2022/1/28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860A920-9AB7-4CFF-9850-8B35CAF59B0E}" type="slidenum">
              <a:rPr kumimoji="1" lang="ja-JP" altLang="en-US" smtClean="0"/>
              <a:t>‹#›</a:t>
            </a:fld>
            <a:endParaRPr kumimoji="1" lang="ja-JP" altLang="en-US"/>
          </a:p>
        </p:txBody>
      </p:sp>
    </p:spTree>
    <p:extLst>
      <p:ext uri="{BB962C8B-B14F-4D97-AF65-F5344CB8AC3E}">
        <p14:creationId xmlns:p14="http://schemas.microsoft.com/office/powerpoint/2010/main" val="3262889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9DE905B-3D9D-4A09-815A-C0FB39BA2AB1}" type="datetimeFigureOut">
              <a:rPr kumimoji="1" lang="ja-JP" altLang="en-US" smtClean="0"/>
              <a:t>2022/1/28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860A920-9AB7-4CFF-9850-8B35CAF59B0E}" type="slidenum">
              <a:rPr kumimoji="1" lang="ja-JP" altLang="en-US" smtClean="0"/>
              <a:t>‹#›</a:t>
            </a:fld>
            <a:endParaRPr kumimoji="1" lang="ja-JP" altLang="en-US"/>
          </a:p>
        </p:txBody>
      </p:sp>
    </p:spTree>
    <p:extLst>
      <p:ext uri="{BB962C8B-B14F-4D97-AF65-F5344CB8AC3E}">
        <p14:creationId xmlns:p14="http://schemas.microsoft.com/office/powerpoint/2010/main" val="2146798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8778"/>
            <a:ext cx="1478756" cy="778006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8778"/>
            <a:ext cx="4350544" cy="778006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9DE905B-3D9D-4A09-815A-C0FB39BA2AB1}" type="datetimeFigureOut">
              <a:rPr kumimoji="1" lang="ja-JP" altLang="en-US" smtClean="0"/>
              <a:t>2022/1/28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860A920-9AB7-4CFF-9850-8B35CAF59B0E}" type="slidenum">
              <a:rPr kumimoji="1" lang="ja-JP" altLang="en-US" smtClean="0"/>
              <a:t>‹#›</a:t>
            </a:fld>
            <a:endParaRPr kumimoji="1" lang="ja-JP" altLang="en-US"/>
          </a:p>
        </p:txBody>
      </p:sp>
    </p:spTree>
    <p:extLst>
      <p:ext uri="{BB962C8B-B14F-4D97-AF65-F5344CB8AC3E}">
        <p14:creationId xmlns:p14="http://schemas.microsoft.com/office/powerpoint/2010/main" val="299908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9DE905B-3D9D-4A09-815A-C0FB39BA2AB1}" type="datetimeFigureOut">
              <a:rPr kumimoji="1" lang="ja-JP" altLang="en-US" smtClean="0"/>
              <a:t>2022/1/28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860A920-9AB7-4CFF-9850-8B35CAF59B0E}" type="slidenum">
              <a:rPr kumimoji="1" lang="ja-JP" altLang="en-US" smtClean="0"/>
              <a:t>‹#›</a:t>
            </a:fld>
            <a:endParaRPr kumimoji="1" lang="ja-JP" altLang="en-US"/>
          </a:p>
        </p:txBody>
      </p:sp>
    </p:spTree>
    <p:extLst>
      <p:ext uri="{BB962C8B-B14F-4D97-AF65-F5344CB8AC3E}">
        <p14:creationId xmlns:p14="http://schemas.microsoft.com/office/powerpoint/2010/main" val="2204070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88755"/>
            <a:ext cx="5915025" cy="3818838"/>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43721"/>
            <a:ext cx="5915025" cy="20082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9DE905B-3D9D-4A09-815A-C0FB39BA2AB1}" type="datetimeFigureOut">
              <a:rPr kumimoji="1" lang="ja-JP" altLang="en-US" smtClean="0"/>
              <a:t>2022/1/28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860A920-9AB7-4CFF-9850-8B35CAF59B0E}" type="slidenum">
              <a:rPr kumimoji="1" lang="ja-JP" altLang="en-US" smtClean="0"/>
              <a:t>‹#›</a:t>
            </a:fld>
            <a:endParaRPr kumimoji="1" lang="ja-JP" altLang="en-US"/>
          </a:p>
        </p:txBody>
      </p:sp>
    </p:spTree>
    <p:extLst>
      <p:ext uri="{BB962C8B-B14F-4D97-AF65-F5344CB8AC3E}">
        <p14:creationId xmlns:p14="http://schemas.microsoft.com/office/powerpoint/2010/main" val="193823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43887"/>
            <a:ext cx="2914650" cy="582495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43887"/>
            <a:ext cx="2914650" cy="582495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9DE905B-3D9D-4A09-815A-C0FB39BA2AB1}" type="datetimeFigureOut">
              <a:rPr kumimoji="1" lang="ja-JP" altLang="en-US" smtClean="0"/>
              <a:t>2022/1/28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860A920-9AB7-4CFF-9850-8B35CAF59B0E}" type="slidenum">
              <a:rPr kumimoji="1" lang="ja-JP" altLang="en-US" smtClean="0"/>
              <a:t>‹#›</a:t>
            </a:fld>
            <a:endParaRPr kumimoji="1" lang="ja-JP" altLang="en-US"/>
          </a:p>
        </p:txBody>
      </p:sp>
    </p:spTree>
    <p:extLst>
      <p:ext uri="{BB962C8B-B14F-4D97-AF65-F5344CB8AC3E}">
        <p14:creationId xmlns:p14="http://schemas.microsoft.com/office/powerpoint/2010/main" val="3654317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8779"/>
            <a:ext cx="5915025" cy="177447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50501"/>
            <a:ext cx="2901255" cy="1102936"/>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53438"/>
            <a:ext cx="2901255" cy="493240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50501"/>
            <a:ext cx="2915543" cy="1102936"/>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53438"/>
            <a:ext cx="2915543" cy="493240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9DE905B-3D9D-4A09-815A-C0FB39BA2AB1}" type="datetimeFigureOut">
              <a:rPr kumimoji="1" lang="ja-JP" altLang="en-US" smtClean="0"/>
              <a:t>2022/1/28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860A920-9AB7-4CFF-9850-8B35CAF59B0E}" type="slidenum">
              <a:rPr kumimoji="1" lang="ja-JP" altLang="en-US" smtClean="0"/>
              <a:t>‹#›</a:t>
            </a:fld>
            <a:endParaRPr kumimoji="1" lang="ja-JP" altLang="en-US"/>
          </a:p>
        </p:txBody>
      </p:sp>
    </p:spTree>
    <p:extLst>
      <p:ext uri="{BB962C8B-B14F-4D97-AF65-F5344CB8AC3E}">
        <p14:creationId xmlns:p14="http://schemas.microsoft.com/office/powerpoint/2010/main" val="3290993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9DE905B-3D9D-4A09-815A-C0FB39BA2AB1}" type="datetimeFigureOut">
              <a:rPr kumimoji="1" lang="ja-JP" altLang="en-US" smtClean="0"/>
              <a:t>2022/1/28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860A920-9AB7-4CFF-9850-8B35CAF59B0E}" type="slidenum">
              <a:rPr kumimoji="1" lang="ja-JP" altLang="en-US" smtClean="0"/>
              <a:t>‹#›</a:t>
            </a:fld>
            <a:endParaRPr kumimoji="1" lang="ja-JP" altLang="en-US"/>
          </a:p>
        </p:txBody>
      </p:sp>
    </p:spTree>
    <p:extLst>
      <p:ext uri="{BB962C8B-B14F-4D97-AF65-F5344CB8AC3E}">
        <p14:creationId xmlns:p14="http://schemas.microsoft.com/office/powerpoint/2010/main" val="2325216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DE905B-3D9D-4A09-815A-C0FB39BA2AB1}" type="datetimeFigureOut">
              <a:rPr kumimoji="1" lang="ja-JP" altLang="en-US" smtClean="0"/>
              <a:t>2022/1/28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860A920-9AB7-4CFF-9850-8B35CAF59B0E}" type="slidenum">
              <a:rPr kumimoji="1" lang="ja-JP" altLang="en-US" smtClean="0"/>
              <a:t>‹#›</a:t>
            </a:fld>
            <a:endParaRPr kumimoji="1" lang="ja-JP" altLang="en-US"/>
          </a:p>
        </p:txBody>
      </p:sp>
    </p:spTree>
    <p:extLst>
      <p:ext uri="{BB962C8B-B14F-4D97-AF65-F5344CB8AC3E}">
        <p14:creationId xmlns:p14="http://schemas.microsoft.com/office/powerpoint/2010/main" val="3748304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12034"/>
            <a:ext cx="2211884" cy="214212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21826"/>
            <a:ext cx="3471863" cy="652411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54154"/>
            <a:ext cx="2211884" cy="510241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9DE905B-3D9D-4A09-815A-C0FB39BA2AB1}" type="datetimeFigureOut">
              <a:rPr kumimoji="1" lang="ja-JP" altLang="en-US" smtClean="0"/>
              <a:t>2022/1/28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860A920-9AB7-4CFF-9850-8B35CAF59B0E}" type="slidenum">
              <a:rPr kumimoji="1" lang="ja-JP" altLang="en-US" smtClean="0"/>
              <a:t>‹#›</a:t>
            </a:fld>
            <a:endParaRPr kumimoji="1" lang="ja-JP" altLang="en-US"/>
          </a:p>
        </p:txBody>
      </p:sp>
    </p:spTree>
    <p:extLst>
      <p:ext uri="{BB962C8B-B14F-4D97-AF65-F5344CB8AC3E}">
        <p14:creationId xmlns:p14="http://schemas.microsoft.com/office/powerpoint/2010/main" val="3836063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12034"/>
            <a:ext cx="2211884" cy="214212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21826"/>
            <a:ext cx="3471863" cy="652411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54154"/>
            <a:ext cx="2211884" cy="510241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9DE905B-3D9D-4A09-815A-C0FB39BA2AB1}" type="datetimeFigureOut">
              <a:rPr kumimoji="1" lang="ja-JP" altLang="en-US" smtClean="0"/>
              <a:t>2022/1/28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860A920-9AB7-4CFF-9850-8B35CAF59B0E}" type="slidenum">
              <a:rPr kumimoji="1" lang="ja-JP" altLang="en-US" smtClean="0"/>
              <a:t>‹#›</a:t>
            </a:fld>
            <a:endParaRPr kumimoji="1" lang="ja-JP" altLang="en-US"/>
          </a:p>
        </p:txBody>
      </p:sp>
    </p:spTree>
    <p:extLst>
      <p:ext uri="{BB962C8B-B14F-4D97-AF65-F5344CB8AC3E}">
        <p14:creationId xmlns:p14="http://schemas.microsoft.com/office/powerpoint/2010/main" val="3582949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8779"/>
            <a:ext cx="5915025" cy="177447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43887"/>
            <a:ext cx="5915025" cy="5824951"/>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508978"/>
            <a:ext cx="1543050" cy="488777"/>
          </a:xfrm>
          <a:prstGeom prst="rect">
            <a:avLst/>
          </a:prstGeom>
        </p:spPr>
        <p:txBody>
          <a:bodyPr vert="horz" lIns="91440" tIns="45720" rIns="91440" bIns="45720" rtlCol="0" anchor="ctr"/>
          <a:lstStyle>
            <a:lvl1pPr algn="l">
              <a:defRPr sz="900">
                <a:solidFill>
                  <a:schemeClr val="tx1">
                    <a:tint val="75000"/>
                  </a:schemeClr>
                </a:solidFill>
              </a:defRPr>
            </a:lvl1pPr>
          </a:lstStyle>
          <a:p>
            <a:fld id="{E9DE905B-3D9D-4A09-815A-C0FB39BA2AB1}" type="datetimeFigureOut">
              <a:rPr kumimoji="1" lang="ja-JP" altLang="en-US" smtClean="0"/>
              <a:t>2022/1/28</a:t>
            </a:fld>
            <a:endParaRPr kumimoji="1" lang="ja-JP" altLang="en-US"/>
          </a:p>
        </p:txBody>
      </p:sp>
      <p:sp>
        <p:nvSpPr>
          <p:cNvPr id="5" name="Footer Placeholder 4"/>
          <p:cNvSpPr>
            <a:spLocks noGrp="1"/>
          </p:cNvSpPr>
          <p:nvPr>
            <p:ph type="ftr" sz="quarter" idx="3"/>
          </p:nvPr>
        </p:nvSpPr>
        <p:spPr>
          <a:xfrm>
            <a:off x="2271713" y="8508978"/>
            <a:ext cx="2314575" cy="488777"/>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508978"/>
            <a:ext cx="1543050" cy="488777"/>
          </a:xfrm>
          <a:prstGeom prst="rect">
            <a:avLst/>
          </a:prstGeom>
        </p:spPr>
        <p:txBody>
          <a:bodyPr vert="horz" lIns="91440" tIns="45720" rIns="91440" bIns="45720" rtlCol="0" anchor="ctr"/>
          <a:lstStyle>
            <a:lvl1pPr algn="r">
              <a:defRPr sz="900">
                <a:solidFill>
                  <a:schemeClr val="tx1">
                    <a:tint val="75000"/>
                  </a:schemeClr>
                </a:solidFill>
              </a:defRPr>
            </a:lvl1pPr>
          </a:lstStyle>
          <a:p>
            <a:fld id="{F860A920-9AB7-4CFF-9850-8B35CAF59B0E}" type="slidenum">
              <a:rPr kumimoji="1" lang="ja-JP" altLang="en-US" smtClean="0"/>
              <a:t>‹#›</a:t>
            </a:fld>
            <a:endParaRPr kumimoji="1" lang="ja-JP" altLang="en-US"/>
          </a:p>
        </p:txBody>
      </p:sp>
    </p:spTree>
    <p:extLst>
      <p:ext uri="{BB962C8B-B14F-4D97-AF65-F5344CB8AC3E}">
        <p14:creationId xmlns:p14="http://schemas.microsoft.com/office/powerpoint/2010/main" val="274190989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image" Target="../media/image5.gif"/><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4.xml.rels><?xml version="1.0" encoding="UTF-8" standalone="yes"?>
<Relationships xmlns="http://schemas.openxmlformats.org/package/2006/relationships"><Relationship Id="rId3" Type="http://schemas.openxmlformats.org/officeDocument/2006/relationships/hyperlink" Target="https://www.securebrain.co.jp/products/phishwall/install.html?protocol=v3&amp;customer_code=XXXX" TargetMode="External"/><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20076" y="1413086"/>
            <a:ext cx="6631082" cy="27699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1200" dirty="0"/>
              <a:t>不正送金・フィッシング対策ソフト「</a:t>
            </a:r>
            <a:r>
              <a:rPr lang="en-US" altLang="ja-JP" sz="1200" dirty="0"/>
              <a:t>PhishWall</a:t>
            </a:r>
            <a:r>
              <a:rPr lang="ja-JP" altLang="en-US" sz="1200" dirty="0"/>
              <a:t>（フィッシュウォール）プレミアム」について</a:t>
            </a:r>
          </a:p>
        </p:txBody>
      </p:sp>
      <p:sp>
        <p:nvSpPr>
          <p:cNvPr id="7" name="正方形/長方形 6"/>
          <p:cNvSpPr/>
          <p:nvPr/>
        </p:nvSpPr>
        <p:spPr>
          <a:xfrm>
            <a:off x="321505" y="1744279"/>
            <a:ext cx="6214993" cy="646331"/>
          </a:xfrm>
          <a:prstGeom prst="rect">
            <a:avLst/>
          </a:prstGeom>
        </p:spPr>
        <p:txBody>
          <a:bodyPr wrap="square">
            <a:spAutoFit/>
          </a:bodyPr>
          <a:lstStyle/>
          <a:p>
            <a:r>
              <a:rPr lang="ja-JP" altLang="en-US" sz="1200" dirty="0">
                <a:latin typeface="游ゴシック" panose="020B0400000000000000" pitchFamily="50" charset="-128"/>
                <a:ea typeface="游ゴシック" panose="020B0400000000000000" pitchFamily="50" charset="-128"/>
              </a:rPr>
              <a:t>インターネットバンキングのセキュリティを高めるため、不正送金・フィッシング対策ソフト「</a:t>
            </a:r>
            <a:r>
              <a:rPr lang="en-US" altLang="ja-JP" sz="1200" dirty="0">
                <a:latin typeface="游ゴシック" panose="020B0400000000000000" pitchFamily="50" charset="-128"/>
                <a:ea typeface="游ゴシック" panose="020B0400000000000000" pitchFamily="50" charset="-128"/>
              </a:rPr>
              <a:t>PhishWall</a:t>
            </a:r>
            <a:r>
              <a:rPr lang="ja-JP" altLang="en-US" sz="1200" dirty="0">
                <a:latin typeface="游ゴシック" panose="020B0400000000000000" pitchFamily="50" charset="-128"/>
                <a:ea typeface="游ゴシック" panose="020B0400000000000000" pitchFamily="50" charset="-128"/>
              </a:rPr>
              <a:t>（フィッシュウォール）プレミアム」をご提供しております。</a:t>
            </a:r>
            <a:endParaRPr lang="en-US" altLang="ja-JP" sz="1200" dirty="0">
              <a:latin typeface="游ゴシック" panose="020B0400000000000000" pitchFamily="50" charset="-128"/>
              <a:ea typeface="游ゴシック" panose="020B0400000000000000" pitchFamily="50" charset="-128"/>
            </a:endParaRPr>
          </a:p>
          <a:p>
            <a:r>
              <a:rPr lang="ja-JP" altLang="en-US" sz="1200" dirty="0">
                <a:latin typeface="游ゴシック" panose="020B0400000000000000" pitchFamily="50" charset="-128"/>
                <a:ea typeface="游ゴシック" panose="020B0400000000000000" pitchFamily="50" charset="-128"/>
              </a:rPr>
              <a:t>（無料）</a:t>
            </a:r>
          </a:p>
        </p:txBody>
      </p:sp>
      <p:sp>
        <p:nvSpPr>
          <p:cNvPr id="8" name="正方形/長方形 7"/>
          <p:cNvSpPr/>
          <p:nvPr/>
        </p:nvSpPr>
        <p:spPr>
          <a:xfrm>
            <a:off x="259551" y="2362656"/>
            <a:ext cx="6214993" cy="600164"/>
          </a:xfrm>
          <a:prstGeom prst="rect">
            <a:avLst/>
          </a:prstGeom>
        </p:spPr>
        <p:txBody>
          <a:bodyPr wrap="square">
            <a:spAutoFit/>
          </a:bodyPr>
          <a:lstStyle/>
          <a:p>
            <a:r>
              <a:rPr lang="en-US" altLang="ja-JP" sz="1100" dirty="0">
                <a:solidFill>
                  <a:srgbClr val="FF0000"/>
                </a:solidFill>
              </a:rPr>
              <a:t>※Windows</a:t>
            </a:r>
            <a:r>
              <a:rPr lang="ja-JP" altLang="en-US" sz="1100" dirty="0">
                <a:solidFill>
                  <a:srgbClr val="FF0000"/>
                </a:solidFill>
              </a:rPr>
              <a:t>用（</a:t>
            </a:r>
            <a:r>
              <a:rPr lang="en-US" altLang="ja-JP" sz="1100" dirty="0">
                <a:solidFill>
                  <a:srgbClr val="FF0000"/>
                </a:solidFill>
              </a:rPr>
              <a:t>Edge</a:t>
            </a:r>
            <a:r>
              <a:rPr lang="ja-JP" altLang="en-US" sz="1100" dirty="0">
                <a:solidFill>
                  <a:srgbClr val="FF0000"/>
                </a:solidFill>
              </a:rPr>
              <a:t>・</a:t>
            </a:r>
            <a:r>
              <a:rPr lang="en-US" altLang="ja-JP" sz="1100" dirty="0">
                <a:solidFill>
                  <a:srgbClr val="FF0000"/>
                </a:solidFill>
              </a:rPr>
              <a:t>Firefox</a:t>
            </a:r>
            <a:r>
              <a:rPr lang="ja-JP" altLang="en-US" sz="1100" dirty="0">
                <a:solidFill>
                  <a:srgbClr val="FF0000"/>
                </a:solidFill>
              </a:rPr>
              <a:t>・</a:t>
            </a:r>
            <a:r>
              <a:rPr lang="en-US" altLang="ja-JP" sz="1100" dirty="0">
                <a:solidFill>
                  <a:srgbClr val="FF0000"/>
                </a:solidFill>
              </a:rPr>
              <a:t>Chrome</a:t>
            </a:r>
            <a:r>
              <a:rPr lang="ja-JP" altLang="en-US" sz="1100" dirty="0">
                <a:solidFill>
                  <a:srgbClr val="FF0000"/>
                </a:solidFill>
              </a:rPr>
              <a:t>版）と</a:t>
            </a:r>
            <a:r>
              <a:rPr lang="en-US" altLang="ja-JP" sz="1100" dirty="0">
                <a:solidFill>
                  <a:srgbClr val="FF0000"/>
                </a:solidFill>
              </a:rPr>
              <a:t>Mac</a:t>
            </a:r>
            <a:r>
              <a:rPr lang="ja-JP" altLang="en-US" sz="1100" dirty="0">
                <a:solidFill>
                  <a:srgbClr val="FF0000"/>
                </a:solidFill>
              </a:rPr>
              <a:t>用（</a:t>
            </a:r>
            <a:r>
              <a:rPr lang="en-US" altLang="ja-JP" sz="1100" dirty="0">
                <a:solidFill>
                  <a:srgbClr val="FF0000"/>
                </a:solidFill>
              </a:rPr>
              <a:t>Safari</a:t>
            </a:r>
            <a:r>
              <a:rPr lang="ja-JP" altLang="en-US" sz="1100" dirty="0">
                <a:solidFill>
                  <a:srgbClr val="FF0000"/>
                </a:solidFill>
              </a:rPr>
              <a:t>・</a:t>
            </a:r>
            <a:r>
              <a:rPr lang="en-US" altLang="ja-JP" sz="1100" dirty="0">
                <a:solidFill>
                  <a:srgbClr val="FF0000"/>
                </a:solidFill>
              </a:rPr>
              <a:t>Firefox</a:t>
            </a:r>
            <a:r>
              <a:rPr lang="ja-JP" altLang="en-US" sz="1100" dirty="0">
                <a:solidFill>
                  <a:srgbClr val="FF0000"/>
                </a:solidFill>
              </a:rPr>
              <a:t>・</a:t>
            </a:r>
            <a:r>
              <a:rPr lang="en-US" altLang="ja-JP" sz="1100" dirty="0">
                <a:solidFill>
                  <a:srgbClr val="FF0000"/>
                </a:solidFill>
              </a:rPr>
              <a:t>Chrome</a:t>
            </a:r>
            <a:r>
              <a:rPr lang="ja-JP" altLang="en-US" sz="1100" dirty="0">
                <a:solidFill>
                  <a:srgbClr val="FF0000"/>
                </a:solidFill>
              </a:rPr>
              <a:t>版）がございます。</a:t>
            </a:r>
            <a:endParaRPr lang="en-US" altLang="ja-JP" sz="1100" dirty="0">
              <a:solidFill>
                <a:srgbClr val="FF0000"/>
              </a:solidFill>
            </a:endParaRPr>
          </a:p>
          <a:p>
            <a:r>
              <a:rPr lang="en-US" altLang="ja-JP" sz="1100" dirty="0">
                <a:solidFill>
                  <a:srgbClr val="FF0000"/>
                </a:solidFill>
              </a:rPr>
              <a:t>※PC</a:t>
            </a:r>
            <a:r>
              <a:rPr lang="ja-JP" altLang="en-US" sz="1100" dirty="0">
                <a:solidFill>
                  <a:srgbClr val="FF0000"/>
                </a:solidFill>
              </a:rPr>
              <a:t>専用アプリケーションです。</a:t>
            </a:r>
            <a:endParaRPr lang="en-US" altLang="ja-JP" sz="1100" dirty="0">
              <a:solidFill>
                <a:srgbClr val="FF0000"/>
              </a:solidFill>
            </a:endParaRPr>
          </a:p>
          <a:p>
            <a:r>
              <a:rPr lang="en-US" altLang="ja-JP" sz="1100" dirty="0">
                <a:solidFill>
                  <a:srgbClr val="FF0000"/>
                </a:solidFill>
              </a:rPr>
              <a:t>※</a:t>
            </a:r>
            <a:r>
              <a:rPr lang="ja-JP" altLang="en-US" sz="1100" dirty="0">
                <a:solidFill>
                  <a:srgbClr val="FF0000"/>
                </a:solidFill>
              </a:rPr>
              <a:t>他社セキュリティソフトと一緒にご利用いただけます。</a:t>
            </a:r>
          </a:p>
        </p:txBody>
      </p:sp>
      <p:pic>
        <p:nvPicPr>
          <p:cNvPr id="9" name="Picture 2" descr="C:\Users\ymaruyama.SECUREBRAIN.000\Desktop\PhishWall説明画像NEW\PhishWall説明画像\pwp_topimage.gif"/>
          <p:cNvPicPr>
            <a:picLocks noChangeAspect="1" noChangeArrowheads="1"/>
          </p:cNvPicPr>
          <p:nvPr/>
        </p:nvPicPr>
        <p:blipFill>
          <a:blip r:embed="rId2" cstate="print"/>
          <a:srcRect/>
          <a:stretch>
            <a:fillRect/>
          </a:stretch>
        </p:blipFill>
        <p:spPr bwMode="auto">
          <a:xfrm>
            <a:off x="788232" y="185570"/>
            <a:ext cx="5256584" cy="906308"/>
          </a:xfrm>
          <a:prstGeom prst="rect">
            <a:avLst/>
          </a:prstGeom>
          <a:noFill/>
        </p:spPr>
      </p:pic>
      <p:sp>
        <p:nvSpPr>
          <p:cNvPr id="30" name="正方形/長方形 29">
            <a:extLst>
              <a:ext uri="{FF2B5EF4-FFF2-40B4-BE49-F238E27FC236}">
                <a16:creationId xmlns:a16="http://schemas.microsoft.com/office/drawing/2014/main" id="{48FE6726-2368-4400-BAC7-E78A546FB90F}"/>
              </a:ext>
            </a:extLst>
          </p:cNvPr>
          <p:cNvSpPr/>
          <p:nvPr/>
        </p:nvSpPr>
        <p:spPr>
          <a:xfrm>
            <a:off x="189812" y="3008988"/>
            <a:ext cx="6502126" cy="938719"/>
          </a:xfrm>
          <a:prstGeom prst="rect">
            <a:avLst/>
          </a:prstGeom>
        </p:spPr>
        <p:txBody>
          <a:bodyPr wrap="square">
            <a:spAutoFit/>
          </a:bodyPr>
          <a:lstStyle/>
          <a:p>
            <a:r>
              <a:rPr lang="en-US" altLang="ja-JP" sz="1100" dirty="0">
                <a:latin typeface="+mj-ea"/>
                <a:ea typeface="+mj-ea"/>
              </a:rPr>
              <a:t>PhishWall</a:t>
            </a:r>
            <a:r>
              <a:rPr lang="ja-JP" altLang="en-US" sz="1100" dirty="0">
                <a:latin typeface="+mj-ea"/>
                <a:ea typeface="+mj-ea"/>
              </a:rPr>
              <a:t>クライアントは、不正送金・フィッシングの脅威からあなたを守る、</a:t>
            </a:r>
            <a:r>
              <a:rPr lang="ja-JP" altLang="en-US" sz="1100" b="1" dirty="0">
                <a:latin typeface="+mj-ea"/>
                <a:ea typeface="+mj-ea"/>
              </a:rPr>
              <a:t>無料のセキュリティソフトウェア</a:t>
            </a:r>
            <a:r>
              <a:rPr lang="ja-JP" altLang="en-US" sz="1100" dirty="0">
                <a:latin typeface="+mj-ea"/>
                <a:ea typeface="+mj-ea"/>
              </a:rPr>
              <a:t>です。 他のセキュリティ製品とも一緒に使えます。インストールすると</a:t>
            </a:r>
            <a:r>
              <a:rPr lang="en-US" altLang="ja-JP" sz="1100" dirty="0">
                <a:latin typeface="+mj-ea"/>
                <a:ea typeface="+mj-ea"/>
              </a:rPr>
              <a:t>PhishWall</a:t>
            </a:r>
            <a:r>
              <a:rPr lang="ja-JP" altLang="en-US" sz="1100" dirty="0">
                <a:latin typeface="+mj-ea"/>
                <a:ea typeface="+mj-ea"/>
              </a:rPr>
              <a:t>導入企業のウェブサイトにアクセスしたときに、緑の信号を点灯し、真正なサイ トであることを証明します。他に、不正なポップアップなどで</a:t>
            </a:r>
            <a:r>
              <a:rPr lang="en-US" altLang="ja-JP" sz="1100" dirty="0">
                <a:latin typeface="+mj-ea"/>
                <a:ea typeface="+mj-ea"/>
              </a:rPr>
              <a:t>ID</a:t>
            </a:r>
            <a:r>
              <a:rPr lang="ja-JP" altLang="en-US" sz="1100" dirty="0">
                <a:latin typeface="+mj-ea"/>
                <a:ea typeface="+mj-ea"/>
              </a:rPr>
              <a:t>やパスワードを盗む</a:t>
            </a:r>
            <a:r>
              <a:rPr lang="en-US" altLang="ja-JP" sz="1100" dirty="0">
                <a:latin typeface="+mj-ea"/>
                <a:ea typeface="+mj-ea"/>
              </a:rPr>
              <a:t>MITB</a:t>
            </a:r>
            <a:r>
              <a:rPr lang="ja-JP" altLang="en-US" sz="1100" dirty="0">
                <a:latin typeface="+mj-ea"/>
                <a:ea typeface="+mj-ea"/>
              </a:rPr>
              <a:t>（マン・イン・ザ・ブラウザ）攻撃を検知・無効化する機能を有しています。 </a:t>
            </a:r>
          </a:p>
        </p:txBody>
      </p:sp>
      <p:sp>
        <p:nvSpPr>
          <p:cNvPr id="31" name="正方形/長方形 30">
            <a:extLst>
              <a:ext uri="{FF2B5EF4-FFF2-40B4-BE49-F238E27FC236}">
                <a16:creationId xmlns:a16="http://schemas.microsoft.com/office/drawing/2014/main" id="{F2F4212F-4B31-421C-8B2F-90D8D04CD3F5}"/>
              </a:ext>
            </a:extLst>
          </p:cNvPr>
          <p:cNvSpPr/>
          <p:nvPr/>
        </p:nvSpPr>
        <p:spPr>
          <a:xfrm>
            <a:off x="188639" y="3981009"/>
            <a:ext cx="6525876" cy="288032"/>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r>
              <a:rPr lang="en-US" altLang="ja-JP" sz="1400" b="1" dirty="0"/>
              <a:t>PhishWall</a:t>
            </a:r>
            <a:r>
              <a:rPr lang="ja-JP" altLang="en-US" sz="1400" b="1" dirty="0"/>
              <a:t>クライアント</a:t>
            </a:r>
            <a:r>
              <a:rPr lang="en-US" altLang="ja-JP" sz="1400" b="1" dirty="0"/>
              <a:t>Windows</a:t>
            </a:r>
            <a:r>
              <a:rPr lang="ja-JP" altLang="en-US" sz="1400" b="1" dirty="0"/>
              <a:t>用（</a:t>
            </a:r>
            <a:r>
              <a:rPr lang="en-US" altLang="ja-JP" sz="1400" b="1" dirty="0"/>
              <a:t>Edge</a:t>
            </a:r>
            <a:r>
              <a:rPr lang="ja-JP" altLang="en-US" sz="1400" b="1" dirty="0"/>
              <a:t>・</a:t>
            </a:r>
            <a:r>
              <a:rPr lang="en-US" altLang="ja-JP" sz="1400" b="1" dirty="0"/>
              <a:t>Firefox</a:t>
            </a:r>
            <a:r>
              <a:rPr lang="ja-JP" altLang="en-US" sz="1400" b="1" dirty="0"/>
              <a:t>・</a:t>
            </a:r>
            <a:r>
              <a:rPr lang="en-US" altLang="ja-JP" sz="1400" b="1" dirty="0"/>
              <a:t>Chrome</a:t>
            </a:r>
            <a:r>
              <a:rPr lang="ja-JP" altLang="en-US" sz="1400" b="1" dirty="0"/>
              <a:t>版）の概要</a:t>
            </a:r>
          </a:p>
        </p:txBody>
      </p:sp>
      <p:sp>
        <p:nvSpPr>
          <p:cNvPr id="32" name="テキスト ボックス 31">
            <a:extLst>
              <a:ext uri="{FF2B5EF4-FFF2-40B4-BE49-F238E27FC236}">
                <a16:creationId xmlns:a16="http://schemas.microsoft.com/office/drawing/2014/main" id="{6E68F711-0D53-4F75-9A22-0A2FD8E4B17E}"/>
              </a:ext>
            </a:extLst>
          </p:cNvPr>
          <p:cNvSpPr txBox="1"/>
          <p:nvPr/>
        </p:nvSpPr>
        <p:spPr>
          <a:xfrm>
            <a:off x="188640" y="4309117"/>
            <a:ext cx="6408712" cy="430887"/>
          </a:xfrm>
          <a:prstGeom prst="rect">
            <a:avLst/>
          </a:prstGeom>
          <a:noFill/>
        </p:spPr>
        <p:txBody>
          <a:bodyPr wrap="square" rtlCol="0">
            <a:spAutoFit/>
          </a:bodyPr>
          <a:lstStyle/>
          <a:p>
            <a:r>
              <a:rPr lang="en-US" altLang="ja-JP" sz="1100" dirty="0"/>
              <a:t>Edge</a:t>
            </a:r>
            <a:r>
              <a:rPr lang="ja-JP" altLang="en-US" sz="1100" dirty="0"/>
              <a:t>・</a:t>
            </a:r>
            <a:r>
              <a:rPr lang="en-US" altLang="ja-JP" sz="1100" dirty="0"/>
              <a:t>Firefox</a:t>
            </a:r>
            <a:r>
              <a:rPr lang="ja-JP" altLang="en-US" sz="1100" dirty="0"/>
              <a:t>・</a:t>
            </a:r>
            <a:r>
              <a:rPr lang="en-US" altLang="ja-JP" sz="1100" dirty="0"/>
              <a:t>Chrome</a:t>
            </a:r>
            <a:r>
              <a:rPr lang="ja-JP" altLang="en-US" sz="1100" dirty="0"/>
              <a:t>版は、</a:t>
            </a:r>
            <a:r>
              <a:rPr lang="ja" altLang="en-US" sz="1100" dirty="0"/>
              <a:t>通知領域</a:t>
            </a:r>
            <a:r>
              <a:rPr lang="ja-JP" altLang="en-US" sz="1100" dirty="0"/>
              <a:t>に表示される</a:t>
            </a:r>
            <a:r>
              <a:rPr lang="en-US" altLang="ja-JP" sz="1100" dirty="0"/>
              <a:t>PhishWall</a:t>
            </a:r>
            <a:r>
              <a:rPr lang="ja-JP" altLang="en-US" sz="1100" dirty="0"/>
              <a:t>のアイコンの色と、ダイアログで表示されるメッセージによってユーザに通知します。</a:t>
            </a:r>
          </a:p>
        </p:txBody>
      </p:sp>
      <p:sp>
        <p:nvSpPr>
          <p:cNvPr id="33" name="正方形/長方形 32">
            <a:extLst>
              <a:ext uri="{FF2B5EF4-FFF2-40B4-BE49-F238E27FC236}">
                <a16:creationId xmlns:a16="http://schemas.microsoft.com/office/drawing/2014/main" id="{1C72168C-2F6A-4557-A6A5-44C7495CA778}"/>
              </a:ext>
            </a:extLst>
          </p:cNvPr>
          <p:cNvSpPr/>
          <p:nvPr/>
        </p:nvSpPr>
        <p:spPr>
          <a:xfrm>
            <a:off x="138407" y="6135931"/>
            <a:ext cx="6192688" cy="261610"/>
          </a:xfrm>
          <a:prstGeom prst="rect">
            <a:avLst/>
          </a:prstGeom>
        </p:spPr>
        <p:txBody>
          <a:bodyPr wrap="square">
            <a:spAutoFit/>
          </a:bodyPr>
          <a:lstStyle/>
          <a:p>
            <a:r>
              <a:rPr lang="ja-JP" altLang="en-US" sz="1100" b="1" dirty="0"/>
              <a:t>■</a:t>
            </a:r>
            <a:r>
              <a:rPr lang="en-US" altLang="ja-JP" sz="1100" b="1" dirty="0"/>
              <a:t> Edge</a:t>
            </a:r>
            <a:r>
              <a:rPr lang="ja-JP" altLang="en-US" sz="1100" b="1" dirty="0"/>
              <a:t>・</a:t>
            </a:r>
            <a:r>
              <a:rPr lang="en-US" altLang="ja-JP" sz="1100" b="1" dirty="0"/>
              <a:t>Firefox</a:t>
            </a:r>
            <a:r>
              <a:rPr lang="ja-JP" altLang="en-US" sz="1100" b="1" dirty="0"/>
              <a:t>・</a:t>
            </a:r>
            <a:r>
              <a:rPr lang="en-US" altLang="ja-JP" sz="1100" b="1" dirty="0"/>
              <a:t>Chrome</a:t>
            </a:r>
            <a:r>
              <a:rPr lang="ja-JP" altLang="en-US" sz="1100" b="1" dirty="0"/>
              <a:t>版で</a:t>
            </a:r>
            <a:r>
              <a:rPr lang="en-US" altLang="ja-JP" sz="1100" b="1" dirty="0"/>
              <a:t>PhishWall</a:t>
            </a:r>
            <a:r>
              <a:rPr lang="ja-JP" altLang="en-US" sz="1100" b="1" dirty="0"/>
              <a:t>導入サイトにアクセスした場合</a:t>
            </a:r>
          </a:p>
        </p:txBody>
      </p:sp>
      <p:pic>
        <p:nvPicPr>
          <p:cNvPr id="34" name="Picture 2" descr="C:\Users\ymaruyama.SECUREBRAIN.000\Desktop\web_sozai2013\PhishWall_sozai2013\PW4_green.png">
            <a:extLst>
              <a:ext uri="{FF2B5EF4-FFF2-40B4-BE49-F238E27FC236}">
                <a16:creationId xmlns:a16="http://schemas.microsoft.com/office/drawing/2014/main" id="{FF840CBE-59F3-49CB-8C1D-347909282E48}"/>
              </a:ext>
            </a:extLst>
          </p:cNvPr>
          <p:cNvPicPr>
            <a:picLocks noChangeAspect="1" noChangeArrowheads="1"/>
          </p:cNvPicPr>
          <p:nvPr/>
        </p:nvPicPr>
        <p:blipFill>
          <a:blip r:embed="rId3" cstate="print"/>
          <a:srcRect/>
          <a:stretch>
            <a:fillRect/>
          </a:stretch>
        </p:blipFill>
        <p:spPr bwMode="auto">
          <a:xfrm>
            <a:off x="2909874" y="5327603"/>
            <a:ext cx="688251" cy="688251"/>
          </a:xfrm>
          <a:prstGeom prst="rect">
            <a:avLst/>
          </a:prstGeom>
          <a:noFill/>
        </p:spPr>
      </p:pic>
      <p:pic>
        <p:nvPicPr>
          <p:cNvPr id="35" name="Picture 3" descr="C:\Users\ymaruyama.SECUREBRAIN.000\Desktop\web_sozai2013\PhishWall_sozai2013\PW4_red.png">
            <a:extLst>
              <a:ext uri="{FF2B5EF4-FFF2-40B4-BE49-F238E27FC236}">
                <a16:creationId xmlns:a16="http://schemas.microsoft.com/office/drawing/2014/main" id="{A94BC7C0-5EC4-4039-921F-F5C27973244E}"/>
              </a:ext>
            </a:extLst>
          </p:cNvPr>
          <p:cNvPicPr>
            <a:picLocks noChangeAspect="1" noChangeArrowheads="1"/>
          </p:cNvPicPr>
          <p:nvPr/>
        </p:nvPicPr>
        <p:blipFill>
          <a:blip r:embed="rId4" cstate="print"/>
          <a:srcRect/>
          <a:stretch>
            <a:fillRect/>
          </a:stretch>
        </p:blipFill>
        <p:spPr bwMode="auto">
          <a:xfrm>
            <a:off x="5304809" y="5361623"/>
            <a:ext cx="664806" cy="664805"/>
          </a:xfrm>
          <a:prstGeom prst="rect">
            <a:avLst/>
          </a:prstGeom>
          <a:noFill/>
        </p:spPr>
      </p:pic>
      <p:pic>
        <p:nvPicPr>
          <p:cNvPr id="36" name="Picture 4" descr="C:\Users\ymaruyama.SECUREBRAIN.000\Desktop\web_sozai2013\PhishWall_sozai2013\PW_gray.png">
            <a:extLst>
              <a:ext uri="{FF2B5EF4-FFF2-40B4-BE49-F238E27FC236}">
                <a16:creationId xmlns:a16="http://schemas.microsoft.com/office/drawing/2014/main" id="{044639FC-E89A-4A26-AE4D-B902349E79ED}"/>
              </a:ext>
            </a:extLst>
          </p:cNvPr>
          <p:cNvPicPr>
            <a:picLocks noChangeAspect="1" noChangeArrowheads="1"/>
          </p:cNvPicPr>
          <p:nvPr/>
        </p:nvPicPr>
        <p:blipFill>
          <a:blip r:embed="rId5" cstate="print"/>
          <a:srcRect/>
          <a:stretch>
            <a:fillRect/>
          </a:stretch>
        </p:blipFill>
        <p:spPr bwMode="auto">
          <a:xfrm>
            <a:off x="739208" y="5341896"/>
            <a:ext cx="698304" cy="698304"/>
          </a:xfrm>
          <a:prstGeom prst="rect">
            <a:avLst/>
          </a:prstGeom>
          <a:noFill/>
        </p:spPr>
      </p:pic>
      <p:sp>
        <p:nvSpPr>
          <p:cNvPr id="37" name="テキスト ボックス 36">
            <a:extLst>
              <a:ext uri="{FF2B5EF4-FFF2-40B4-BE49-F238E27FC236}">
                <a16:creationId xmlns:a16="http://schemas.microsoft.com/office/drawing/2014/main" id="{ED2767B1-2B38-4BD6-A7ED-1D17CFB4C7AD}"/>
              </a:ext>
            </a:extLst>
          </p:cNvPr>
          <p:cNvSpPr txBox="1"/>
          <p:nvPr/>
        </p:nvSpPr>
        <p:spPr>
          <a:xfrm>
            <a:off x="138409" y="4999849"/>
            <a:ext cx="2267417" cy="253916"/>
          </a:xfrm>
          <a:prstGeom prst="rect">
            <a:avLst/>
          </a:prstGeom>
          <a:noFill/>
        </p:spPr>
        <p:txBody>
          <a:bodyPr wrap="square" rtlCol="0">
            <a:spAutoFit/>
          </a:bodyPr>
          <a:lstStyle/>
          <a:p>
            <a:r>
              <a:rPr lang="en-US" altLang="ja-JP" sz="1050" dirty="0"/>
              <a:t>PhishWall</a:t>
            </a:r>
            <a:r>
              <a:rPr lang="ja-JP" altLang="en-US" sz="1050" dirty="0"/>
              <a:t>未導入サイトの場合</a:t>
            </a:r>
          </a:p>
        </p:txBody>
      </p:sp>
      <p:sp>
        <p:nvSpPr>
          <p:cNvPr id="38" name="テキスト ボックス 37">
            <a:extLst>
              <a:ext uri="{FF2B5EF4-FFF2-40B4-BE49-F238E27FC236}">
                <a16:creationId xmlns:a16="http://schemas.microsoft.com/office/drawing/2014/main" id="{556F5768-72F5-4866-96EB-5FD476AB7EB1}"/>
              </a:ext>
            </a:extLst>
          </p:cNvPr>
          <p:cNvSpPr txBox="1"/>
          <p:nvPr/>
        </p:nvSpPr>
        <p:spPr>
          <a:xfrm>
            <a:off x="2405825" y="4999849"/>
            <a:ext cx="2160240" cy="253916"/>
          </a:xfrm>
          <a:prstGeom prst="rect">
            <a:avLst/>
          </a:prstGeom>
          <a:noFill/>
        </p:spPr>
        <p:txBody>
          <a:bodyPr wrap="square" rtlCol="0">
            <a:spAutoFit/>
          </a:bodyPr>
          <a:lstStyle/>
          <a:p>
            <a:r>
              <a:rPr lang="en-US" altLang="ja-JP" sz="1050" dirty="0"/>
              <a:t>PhishWall</a:t>
            </a:r>
            <a:r>
              <a:rPr lang="ja-JP" altLang="en-US" sz="1050" dirty="0"/>
              <a:t>導入サイトの場合</a:t>
            </a:r>
          </a:p>
        </p:txBody>
      </p:sp>
      <p:sp>
        <p:nvSpPr>
          <p:cNvPr id="39" name="テキスト ボックス 38">
            <a:extLst>
              <a:ext uri="{FF2B5EF4-FFF2-40B4-BE49-F238E27FC236}">
                <a16:creationId xmlns:a16="http://schemas.microsoft.com/office/drawing/2014/main" id="{EB1DBCA5-AB93-4315-9CD4-A8995B22C7D8}"/>
              </a:ext>
            </a:extLst>
          </p:cNvPr>
          <p:cNvSpPr txBox="1"/>
          <p:nvPr/>
        </p:nvSpPr>
        <p:spPr>
          <a:xfrm>
            <a:off x="4537610" y="4976403"/>
            <a:ext cx="2822197" cy="253916"/>
          </a:xfrm>
          <a:prstGeom prst="rect">
            <a:avLst/>
          </a:prstGeom>
          <a:noFill/>
        </p:spPr>
        <p:txBody>
          <a:bodyPr wrap="square" rtlCol="0">
            <a:spAutoFit/>
          </a:bodyPr>
          <a:lstStyle/>
          <a:p>
            <a:r>
              <a:rPr lang="en-US" altLang="ja-JP" sz="1050" dirty="0"/>
              <a:t>PhishWall</a:t>
            </a:r>
            <a:r>
              <a:rPr lang="ja-JP" altLang="en-US" sz="1050" dirty="0"/>
              <a:t>が</a:t>
            </a:r>
            <a:r>
              <a:rPr lang="en-US" altLang="ja-JP" sz="1050" dirty="0"/>
              <a:t>MITB</a:t>
            </a:r>
            <a:r>
              <a:rPr lang="ja-JP" altLang="en-US" sz="1050" dirty="0"/>
              <a:t>攻撃を検知した場合</a:t>
            </a:r>
          </a:p>
        </p:txBody>
      </p:sp>
      <p:sp>
        <p:nvSpPr>
          <p:cNvPr id="40" name="正方形/長方形 39">
            <a:extLst>
              <a:ext uri="{FF2B5EF4-FFF2-40B4-BE49-F238E27FC236}">
                <a16:creationId xmlns:a16="http://schemas.microsoft.com/office/drawing/2014/main" id="{2BC7ED66-3B86-422B-8693-2A53ED55FE36}"/>
              </a:ext>
            </a:extLst>
          </p:cNvPr>
          <p:cNvSpPr/>
          <p:nvPr/>
        </p:nvSpPr>
        <p:spPr>
          <a:xfrm>
            <a:off x="188686" y="4748235"/>
            <a:ext cx="6192688" cy="261610"/>
          </a:xfrm>
          <a:prstGeom prst="rect">
            <a:avLst/>
          </a:prstGeom>
        </p:spPr>
        <p:txBody>
          <a:bodyPr wrap="square">
            <a:spAutoFit/>
          </a:bodyPr>
          <a:lstStyle/>
          <a:p>
            <a:r>
              <a:rPr lang="ja-JP" altLang="en-US" sz="1100" b="1" dirty="0"/>
              <a:t>■</a:t>
            </a:r>
            <a:r>
              <a:rPr lang="en-US" altLang="ja-JP" sz="1100" b="1" dirty="0"/>
              <a:t> </a:t>
            </a:r>
            <a:r>
              <a:rPr lang="ja" altLang="en-US" sz="1100" b="1" dirty="0"/>
              <a:t>通知領域</a:t>
            </a:r>
            <a:r>
              <a:rPr lang="ja-JP" altLang="en-US" sz="1100" b="1" dirty="0"/>
              <a:t>表示される</a:t>
            </a:r>
            <a:r>
              <a:rPr lang="en-US" altLang="ja-JP" sz="1100" b="1" dirty="0"/>
              <a:t>PhishWall</a:t>
            </a:r>
            <a:r>
              <a:rPr lang="ja-JP" altLang="en-US" sz="1100" b="1" dirty="0"/>
              <a:t>のアイコン</a:t>
            </a:r>
          </a:p>
        </p:txBody>
      </p:sp>
      <p:sp>
        <p:nvSpPr>
          <p:cNvPr id="41" name="正方形/長方形 40">
            <a:extLst>
              <a:ext uri="{FF2B5EF4-FFF2-40B4-BE49-F238E27FC236}">
                <a16:creationId xmlns:a16="http://schemas.microsoft.com/office/drawing/2014/main" id="{6F3A8AC5-2D0C-40A7-B0C1-67FBF58ABCE4}"/>
              </a:ext>
            </a:extLst>
          </p:cNvPr>
          <p:cNvSpPr/>
          <p:nvPr/>
        </p:nvSpPr>
        <p:spPr>
          <a:xfrm>
            <a:off x="332656" y="6428107"/>
            <a:ext cx="6192688" cy="600164"/>
          </a:xfrm>
          <a:prstGeom prst="rect">
            <a:avLst/>
          </a:prstGeom>
        </p:spPr>
        <p:txBody>
          <a:bodyPr wrap="square">
            <a:spAutoFit/>
          </a:bodyPr>
          <a:lstStyle/>
          <a:p>
            <a:r>
              <a:rPr lang="ja-JP" altLang="en-US" sz="1100" dirty="0">
                <a:latin typeface="+mj-ea"/>
                <a:ea typeface="+mj-ea"/>
              </a:rPr>
              <a:t>PhishWallプレミアム導入企業のサイトにアクセスした場合、真正なサイトであることが確認できると､通知領域のPWアイコンが緑になり、バルーンに企業名を表示します。顧客は緑のPWアイコンと企業名で、アクセスしているウェブサイトが、本物であることを一目で確認できます。</a:t>
            </a:r>
          </a:p>
        </p:txBody>
      </p:sp>
      <p:pic>
        <p:nvPicPr>
          <p:cNvPr id="3" name="図 2">
            <a:extLst>
              <a:ext uri="{FF2B5EF4-FFF2-40B4-BE49-F238E27FC236}">
                <a16:creationId xmlns:a16="http://schemas.microsoft.com/office/drawing/2014/main" id="{735DE331-FF84-4DF9-AEDE-4F53796B23D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90545" y="7119784"/>
            <a:ext cx="3238500" cy="1905000"/>
          </a:xfrm>
          <a:prstGeom prst="rect">
            <a:avLst/>
          </a:prstGeom>
        </p:spPr>
      </p:pic>
    </p:spTree>
    <p:extLst>
      <p:ext uri="{BB962C8B-B14F-4D97-AF65-F5344CB8AC3E}">
        <p14:creationId xmlns:p14="http://schemas.microsoft.com/office/powerpoint/2010/main" val="621886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224644" y="469205"/>
            <a:ext cx="6408712" cy="41484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200" b="1" dirty="0"/>
              <a:t>不正なポップアップ等で情報を盗む攻撃</a:t>
            </a:r>
            <a:r>
              <a:rPr lang="en-US" altLang="ja-JP" sz="1200" b="1" dirty="0"/>
              <a:t>―MITB</a:t>
            </a:r>
            <a:r>
              <a:rPr lang="ja-JP" altLang="en-US" sz="1200" b="1" dirty="0"/>
              <a:t>（マン・イン・ザ・ブラウザ）攻撃を検知した場合</a:t>
            </a:r>
          </a:p>
        </p:txBody>
      </p:sp>
      <p:sp>
        <p:nvSpPr>
          <p:cNvPr id="22" name="正方形/長方形 21">
            <a:extLst>
              <a:ext uri="{FF2B5EF4-FFF2-40B4-BE49-F238E27FC236}">
                <a16:creationId xmlns:a16="http://schemas.microsoft.com/office/drawing/2014/main" id="{A0A42DDF-B065-4992-936A-72B368199947}"/>
              </a:ext>
            </a:extLst>
          </p:cNvPr>
          <p:cNvSpPr/>
          <p:nvPr/>
        </p:nvSpPr>
        <p:spPr>
          <a:xfrm>
            <a:off x="260648" y="969191"/>
            <a:ext cx="6264696" cy="1107996"/>
          </a:xfrm>
          <a:prstGeom prst="rect">
            <a:avLst/>
          </a:prstGeom>
        </p:spPr>
        <p:txBody>
          <a:bodyPr wrap="square">
            <a:spAutoFit/>
          </a:bodyPr>
          <a:lstStyle/>
          <a:p>
            <a:r>
              <a:rPr lang="en-US" altLang="ja-JP" sz="1100" dirty="0">
                <a:latin typeface="+mj-ea"/>
                <a:ea typeface="+mj-ea"/>
              </a:rPr>
              <a:t>PhishWall</a:t>
            </a:r>
            <a:r>
              <a:rPr lang="ja-JP" altLang="en-US" sz="1100" dirty="0">
                <a:latin typeface="+mj-ea"/>
                <a:ea typeface="+mj-ea"/>
              </a:rPr>
              <a:t>プレミアム導入企業のウェブサイトにアクセスするタイミングで、顧客の</a:t>
            </a:r>
            <a:r>
              <a:rPr lang="en-US" altLang="ja-JP" sz="1100" dirty="0">
                <a:latin typeface="+mj-ea"/>
                <a:ea typeface="+mj-ea"/>
              </a:rPr>
              <a:t>PC</a:t>
            </a:r>
            <a:r>
              <a:rPr lang="ja-JP" altLang="en-US" sz="1100" dirty="0">
                <a:latin typeface="+mj-ea"/>
                <a:ea typeface="+mj-ea"/>
              </a:rPr>
              <a:t>が</a:t>
            </a:r>
            <a:r>
              <a:rPr lang="en-US" altLang="ja-JP" sz="1100" dirty="0">
                <a:latin typeface="+mj-ea"/>
                <a:ea typeface="+mj-ea"/>
              </a:rPr>
              <a:t>MITB</a:t>
            </a:r>
            <a:r>
              <a:rPr lang="ja-JP" altLang="en-US" sz="1100" dirty="0">
                <a:latin typeface="+mj-ea"/>
                <a:ea typeface="+mj-ea"/>
              </a:rPr>
              <a:t>攻撃型ウイルスに感染していないかをチェックします。感染の徴候を発見した場合は、</a:t>
            </a:r>
            <a:r>
              <a:rPr lang="ja" altLang="en-US" sz="1100" dirty="0">
                <a:latin typeface="+mj-ea"/>
                <a:ea typeface="+mj-ea"/>
              </a:rPr>
              <a:t>通知領域</a:t>
            </a:r>
            <a:r>
              <a:rPr lang="ja-JP" altLang="en-US" sz="1100" dirty="0">
                <a:latin typeface="+mj-ea"/>
                <a:ea typeface="+mj-ea"/>
              </a:rPr>
              <a:t>とブラウザのアドレスバー横の</a:t>
            </a:r>
            <a:r>
              <a:rPr lang="en-US" altLang="ja-JP" sz="1100" dirty="0">
                <a:latin typeface="+mj-ea"/>
                <a:ea typeface="+mj-ea"/>
              </a:rPr>
              <a:t>PW</a:t>
            </a:r>
            <a:r>
              <a:rPr lang="ja-JP" altLang="en-US" sz="1100" dirty="0">
                <a:latin typeface="+mj-ea"/>
                <a:ea typeface="+mj-ea"/>
              </a:rPr>
              <a:t>アイコンが赤色になり、画面右下のバルーンとダイアログで警告します。ダイアログにある「ウイルスを無効化する」ボタンをクリックすることで、ウイルスを無効化することが可能です。ウイルスを無効化することで、</a:t>
            </a:r>
            <a:r>
              <a:rPr lang="en-US" altLang="ja-JP" sz="1100" dirty="0">
                <a:latin typeface="+mj-ea"/>
                <a:ea typeface="+mj-ea"/>
              </a:rPr>
              <a:t>MITB</a:t>
            </a:r>
            <a:r>
              <a:rPr lang="ja-JP" altLang="en-US" sz="1100" dirty="0">
                <a:latin typeface="+mj-ea"/>
                <a:ea typeface="+mj-ea"/>
              </a:rPr>
              <a:t>攻撃を受ける危険な状態から回避できます。</a:t>
            </a:r>
          </a:p>
        </p:txBody>
      </p:sp>
      <p:pic>
        <p:nvPicPr>
          <p:cNvPr id="4" name="図 3">
            <a:extLst>
              <a:ext uri="{FF2B5EF4-FFF2-40B4-BE49-F238E27FC236}">
                <a16:creationId xmlns:a16="http://schemas.microsoft.com/office/drawing/2014/main" id="{7799A7E2-CFC7-4E41-9041-563B112EC8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8122" y="2722055"/>
            <a:ext cx="5261756" cy="4855849"/>
          </a:xfrm>
          <a:prstGeom prst="rect">
            <a:avLst/>
          </a:prstGeom>
        </p:spPr>
      </p:pic>
    </p:spTree>
    <p:extLst>
      <p:ext uri="{BB962C8B-B14F-4D97-AF65-F5344CB8AC3E}">
        <p14:creationId xmlns:p14="http://schemas.microsoft.com/office/powerpoint/2010/main" val="3783051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75214" y="3562455"/>
            <a:ext cx="6552728" cy="49536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200" b="1" dirty="0"/>
              <a:t>不正なポップアップ等で情報を盗む攻撃</a:t>
            </a:r>
            <a:r>
              <a:rPr lang="en-US" altLang="ja-JP" sz="1200" b="1" dirty="0"/>
              <a:t>―MITB</a:t>
            </a:r>
            <a:r>
              <a:rPr lang="ja-JP" altLang="en-US" sz="1200" b="1" dirty="0"/>
              <a:t>（マン・イン・ザ・ブラウザ）攻撃を検知した場合</a:t>
            </a:r>
          </a:p>
        </p:txBody>
      </p:sp>
      <p:sp>
        <p:nvSpPr>
          <p:cNvPr id="3" name="正方形/長方形 2"/>
          <p:cNvSpPr/>
          <p:nvPr/>
        </p:nvSpPr>
        <p:spPr>
          <a:xfrm>
            <a:off x="288801" y="4252994"/>
            <a:ext cx="6409716" cy="769441"/>
          </a:xfrm>
          <a:prstGeom prst="rect">
            <a:avLst/>
          </a:prstGeom>
        </p:spPr>
        <p:txBody>
          <a:bodyPr wrap="square">
            <a:spAutoFit/>
          </a:bodyPr>
          <a:lstStyle/>
          <a:p>
            <a:r>
              <a:rPr lang="en-US" altLang="ja-JP" sz="1100" dirty="0">
                <a:latin typeface="+mj-ea"/>
                <a:ea typeface="+mj-ea"/>
              </a:rPr>
              <a:t>PhishWall</a:t>
            </a:r>
            <a:r>
              <a:rPr lang="ja-JP" altLang="en-US" sz="1100" dirty="0">
                <a:latin typeface="+mj-ea"/>
                <a:ea typeface="+mj-ea"/>
              </a:rPr>
              <a:t>プレミアム導入企業のウェブサイトにアクセスするタイミングで、顧客の</a:t>
            </a:r>
            <a:r>
              <a:rPr lang="en-US" altLang="ja-JP" sz="1100" dirty="0">
                <a:latin typeface="+mj-ea"/>
                <a:ea typeface="+mj-ea"/>
              </a:rPr>
              <a:t>PC</a:t>
            </a:r>
            <a:r>
              <a:rPr lang="ja-JP" altLang="en-US" sz="1100" dirty="0">
                <a:latin typeface="+mj-ea"/>
                <a:ea typeface="+mj-ea"/>
              </a:rPr>
              <a:t>が</a:t>
            </a:r>
            <a:r>
              <a:rPr lang="en-US" altLang="ja-JP" sz="1100" dirty="0">
                <a:latin typeface="+mj-ea"/>
                <a:ea typeface="+mj-ea"/>
              </a:rPr>
              <a:t>MITB</a:t>
            </a:r>
            <a:r>
              <a:rPr lang="ja-JP" altLang="en-US" sz="1100" dirty="0">
                <a:latin typeface="+mj-ea"/>
                <a:ea typeface="+mj-ea"/>
              </a:rPr>
              <a:t>攻撃型ウイルスに感染していないかをチェックします。感染の徴候を発見した場合は、ポップアップのアイコンが赤色になり、警告画面を表示します。警告画面の「ウイルスを無効化する」ボタンをクリックすることで、ウイルスを無効化することが可能です。</a:t>
            </a:r>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593" y="5226982"/>
            <a:ext cx="5895975" cy="2400300"/>
          </a:xfrm>
          <a:prstGeom prst="rect">
            <a:avLst/>
          </a:prstGeom>
        </p:spPr>
      </p:pic>
      <p:sp>
        <p:nvSpPr>
          <p:cNvPr id="19" name="正方形/長方形 18">
            <a:extLst>
              <a:ext uri="{FF2B5EF4-FFF2-40B4-BE49-F238E27FC236}">
                <a16:creationId xmlns:a16="http://schemas.microsoft.com/office/drawing/2014/main" id="{DF0DCB98-5899-47AC-AC09-DB4F76ECFEF9}"/>
              </a:ext>
            </a:extLst>
          </p:cNvPr>
          <p:cNvSpPr/>
          <p:nvPr/>
        </p:nvSpPr>
        <p:spPr>
          <a:xfrm>
            <a:off x="228105" y="487854"/>
            <a:ext cx="6525876" cy="288032"/>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r>
              <a:rPr lang="en-US" altLang="ja-JP" sz="1400" b="1" dirty="0"/>
              <a:t>PhishWall</a:t>
            </a:r>
            <a:r>
              <a:rPr lang="ja-JP" altLang="en-US" sz="1400" b="1" dirty="0"/>
              <a:t>クライアント</a:t>
            </a:r>
            <a:r>
              <a:rPr lang="en-US" altLang="ja-JP" sz="1400" b="1" dirty="0"/>
              <a:t>Mac</a:t>
            </a:r>
            <a:r>
              <a:rPr lang="ja-JP" altLang="en-US" sz="1400" b="1" dirty="0"/>
              <a:t>用（</a:t>
            </a:r>
            <a:r>
              <a:rPr lang="en-US" altLang="ja-JP" sz="1400" b="1" dirty="0"/>
              <a:t>Safari</a:t>
            </a:r>
            <a:r>
              <a:rPr lang="ja-JP" altLang="en-US" sz="1400" b="1" dirty="0"/>
              <a:t>・</a:t>
            </a:r>
            <a:r>
              <a:rPr lang="en-US" altLang="ja-JP" sz="1400" b="1" dirty="0"/>
              <a:t>Firefox</a:t>
            </a:r>
            <a:r>
              <a:rPr lang="ja-JP" altLang="en-US" sz="1400" b="1" dirty="0"/>
              <a:t>・</a:t>
            </a:r>
            <a:r>
              <a:rPr lang="en-US" altLang="ja-JP" sz="1400" b="1" dirty="0"/>
              <a:t>Chrome</a:t>
            </a:r>
            <a:r>
              <a:rPr lang="ja-JP" altLang="en-US" sz="1400" b="1" dirty="0"/>
              <a:t>版）の概要</a:t>
            </a:r>
          </a:p>
        </p:txBody>
      </p:sp>
      <p:sp>
        <p:nvSpPr>
          <p:cNvPr id="20" name="テキスト ボックス 19">
            <a:extLst>
              <a:ext uri="{FF2B5EF4-FFF2-40B4-BE49-F238E27FC236}">
                <a16:creationId xmlns:a16="http://schemas.microsoft.com/office/drawing/2014/main" id="{5EBC8E4D-5F6D-4A6D-9C79-99B93C166C56}"/>
              </a:ext>
            </a:extLst>
          </p:cNvPr>
          <p:cNvSpPr txBox="1"/>
          <p:nvPr/>
        </p:nvSpPr>
        <p:spPr>
          <a:xfrm>
            <a:off x="195040" y="919902"/>
            <a:ext cx="6408712" cy="964367"/>
          </a:xfrm>
          <a:prstGeom prst="rect">
            <a:avLst/>
          </a:prstGeom>
          <a:noFill/>
        </p:spPr>
        <p:txBody>
          <a:bodyPr wrap="square" rtlCol="0">
            <a:spAutoFit/>
          </a:bodyPr>
          <a:lstStyle/>
          <a:p>
            <a:pPr algn="just">
              <a:spcAft>
                <a:spcPts val="240"/>
              </a:spcAft>
            </a:pPr>
            <a:r>
              <a:rPr lang="en-US" altLang="ja-JP" sz="1100" kern="100" dirty="0">
                <a:latin typeface="+mn-ea"/>
                <a:cs typeface="メイリオ" panose="020B0604030504040204" pitchFamily="50" charset="-128"/>
              </a:rPr>
              <a:t>PhishWall</a:t>
            </a:r>
            <a:r>
              <a:rPr lang="ja-JP" altLang="ja-JP" sz="1100" kern="100" dirty="0">
                <a:latin typeface="+mn-ea"/>
                <a:cs typeface="メイリオ" panose="020B0604030504040204" pitchFamily="50" charset="-128"/>
              </a:rPr>
              <a:t>クライアントの</a:t>
            </a:r>
            <a:r>
              <a:rPr lang="en-US" altLang="ja-JP" sz="1100" kern="100" dirty="0">
                <a:latin typeface="+mn-ea"/>
                <a:cs typeface="メイリオ" panose="020B0604030504040204" pitchFamily="50" charset="-128"/>
              </a:rPr>
              <a:t>Mac</a:t>
            </a:r>
            <a:r>
              <a:rPr lang="ja-JP" altLang="ja-JP" sz="1100" kern="100" dirty="0">
                <a:latin typeface="+mn-ea"/>
                <a:cs typeface="メイリオ" panose="020B0604030504040204" pitchFamily="50" charset="-128"/>
              </a:rPr>
              <a:t>版をインストールすると、メニューバーに「</a:t>
            </a:r>
            <a:r>
              <a:rPr lang="en-US" altLang="ja-JP" sz="1100" kern="100" dirty="0">
                <a:latin typeface="+mn-ea"/>
                <a:cs typeface="メイリオ" panose="020B0604030504040204" pitchFamily="50" charset="-128"/>
              </a:rPr>
              <a:t>PW</a:t>
            </a:r>
            <a:r>
              <a:rPr lang="ja-JP" altLang="ja-JP" sz="1100" kern="100" dirty="0">
                <a:latin typeface="+mn-ea"/>
                <a:cs typeface="メイリオ" panose="020B0604030504040204" pitchFamily="50" charset="-128"/>
              </a:rPr>
              <a:t>」のアイコンが表示され</a:t>
            </a:r>
            <a:r>
              <a:rPr lang="ja-JP" altLang="en-US" sz="1100" kern="100" dirty="0">
                <a:latin typeface="+mn-ea"/>
                <a:cs typeface="メイリオ" panose="020B0604030504040204" pitchFamily="50" charset="-128"/>
              </a:rPr>
              <a:t>ます。</a:t>
            </a:r>
            <a:r>
              <a:rPr lang="en-US" altLang="ja-JP" sz="1100" kern="100" dirty="0">
                <a:latin typeface="+mn-ea"/>
                <a:cs typeface="メイリオ" panose="020B0604030504040204" pitchFamily="50" charset="-128"/>
              </a:rPr>
              <a:t>PhishWall</a:t>
            </a:r>
            <a:r>
              <a:rPr lang="ja-JP" altLang="ja-JP" sz="1100" kern="100" dirty="0">
                <a:latin typeface="+mn-ea"/>
                <a:cs typeface="メイリオ" panose="020B0604030504040204" pitchFamily="50" charset="-128"/>
              </a:rPr>
              <a:t>プレミアム導入企業の正規なサイトにアクセスした場合、ポップアップが表示されます。ポップアップには、正規のサイトであることを示す緑のアイコンと企業名を表示します。</a:t>
            </a:r>
          </a:p>
          <a:p>
            <a:pPr algn="just">
              <a:spcAft>
                <a:spcPts val="240"/>
              </a:spcAft>
            </a:pPr>
            <a:endParaRPr lang="ja-JP" altLang="ja-JP" sz="1100" kern="100" dirty="0">
              <a:latin typeface="+mn-ea"/>
              <a:cs typeface="メイリオ" panose="020B0604030504040204" pitchFamily="50" charset="-128"/>
            </a:endParaRPr>
          </a:p>
        </p:txBody>
      </p:sp>
      <p:pic>
        <p:nvPicPr>
          <p:cNvPr id="13" name="図 12">
            <a:extLst>
              <a:ext uri="{FF2B5EF4-FFF2-40B4-BE49-F238E27FC236}">
                <a16:creationId xmlns:a16="http://schemas.microsoft.com/office/drawing/2014/main" id="{52093031-550A-44CB-8B27-559EDFBA6C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6535" y="1774917"/>
            <a:ext cx="4177794" cy="1347676"/>
          </a:xfrm>
          <a:prstGeom prst="rect">
            <a:avLst/>
          </a:prstGeom>
        </p:spPr>
      </p:pic>
      <p:pic>
        <p:nvPicPr>
          <p:cNvPr id="6" name="図 5">
            <a:extLst>
              <a:ext uri="{FF2B5EF4-FFF2-40B4-BE49-F238E27FC236}">
                <a16:creationId xmlns:a16="http://schemas.microsoft.com/office/drawing/2014/main" id="{A9A282EA-C5D4-40C5-9A19-9A4111E3F42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8801" y="1773642"/>
            <a:ext cx="2116002" cy="1348951"/>
          </a:xfrm>
          <a:prstGeom prst="rect">
            <a:avLst/>
          </a:prstGeom>
        </p:spPr>
      </p:pic>
    </p:spTree>
    <p:extLst>
      <p:ext uri="{BB962C8B-B14F-4D97-AF65-F5344CB8AC3E}">
        <p14:creationId xmlns:p14="http://schemas.microsoft.com/office/powerpoint/2010/main" val="1908231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a:extLst>
              <a:ext uri="{FF2B5EF4-FFF2-40B4-BE49-F238E27FC236}">
                <a16:creationId xmlns:a16="http://schemas.microsoft.com/office/drawing/2014/main" id="{2AC3B561-DC4A-4771-B85C-0CE2CC1B120A}"/>
              </a:ext>
            </a:extLst>
          </p:cNvPr>
          <p:cNvPicPr>
            <a:picLocks noChangeAspect="1"/>
          </p:cNvPicPr>
          <p:nvPr/>
        </p:nvPicPr>
        <p:blipFill>
          <a:blip r:embed="rId2"/>
          <a:stretch>
            <a:fillRect/>
          </a:stretch>
        </p:blipFill>
        <p:spPr>
          <a:xfrm>
            <a:off x="1505566" y="935113"/>
            <a:ext cx="3628725" cy="533636"/>
          </a:xfrm>
          <a:prstGeom prst="rect">
            <a:avLst/>
          </a:prstGeom>
        </p:spPr>
      </p:pic>
      <p:sp>
        <p:nvSpPr>
          <p:cNvPr id="10" name="正方形/長方形 9">
            <a:extLst>
              <a:ext uri="{FF2B5EF4-FFF2-40B4-BE49-F238E27FC236}">
                <a16:creationId xmlns:a16="http://schemas.microsoft.com/office/drawing/2014/main" id="{86C4F454-FD3A-46BA-AD80-6435E26F9F6D}"/>
              </a:ext>
            </a:extLst>
          </p:cNvPr>
          <p:cNvSpPr/>
          <p:nvPr/>
        </p:nvSpPr>
        <p:spPr>
          <a:xfrm>
            <a:off x="81775" y="2412388"/>
            <a:ext cx="6715263" cy="1569660"/>
          </a:xfrm>
          <a:prstGeom prst="rect">
            <a:avLst/>
          </a:prstGeom>
        </p:spPr>
        <p:txBody>
          <a:bodyPr wrap="square">
            <a:spAutoFit/>
          </a:bodyPr>
          <a:lstStyle/>
          <a:p>
            <a:r>
              <a:rPr lang="ja-JP" altLang="en-US" sz="1200" b="1" dirty="0"/>
              <a:t>リンク先：</a:t>
            </a:r>
            <a:r>
              <a:rPr lang="en-US" altLang="ja-JP" sz="1200" b="1" dirty="0">
                <a:solidFill>
                  <a:srgbClr val="FF0000"/>
                </a:solidFill>
              </a:rPr>
              <a:t> </a:t>
            </a:r>
            <a:r>
              <a:rPr lang="en-US" altLang="ja-JP" sz="1200" b="1" dirty="0">
                <a:solidFill>
                  <a:srgbClr val="FF0000"/>
                </a:solidFill>
                <a:hlinkClick r:id="rId3"/>
              </a:rPr>
              <a:t>https://www.securebrain.co.jp/products/phishwall/install.html?protocol=v3&amp;customer_code=XXXX</a:t>
            </a:r>
            <a:r>
              <a:rPr lang="ja-JP" altLang="en-US" sz="1200" b="1" dirty="0">
                <a:solidFill>
                  <a:srgbClr val="FF0000"/>
                </a:solidFill>
              </a:rPr>
              <a:t>　　</a:t>
            </a:r>
            <a:endParaRPr lang="en-US" altLang="ja-JP" sz="1200" b="1" dirty="0">
              <a:solidFill>
                <a:srgbClr val="FF0000"/>
              </a:solidFill>
            </a:endParaRPr>
          </a:p>
          <a:p>
            <a:pPr marL="171450" indent="-171450">
              <a:buFont typeface="ＭＳ Ｐゴシック" panose="020B0600070205080204" pitchFamily="50" charset="-128"/>
              <a:buChar char="※"/>
            </a:pPr>
            <a:r>
              <a:rPr lang="en-US" altLang="ja-JP" sz="1200" b="1" dirty="0"/>
              <a:t>XXXX</a:t>
            </a:r>
            <a:r>
              <a:rPr lang="ja-JP" altLang="en-US" sz="1200" b="1" dirty="0"/>
              <a:t>はお客様の金融機関コードに書き換えをお願い致します。</a:t>
            </a:r>
            <a:endParaRPr lang="en-US" altLang="ja-JP" sz="1200" b="1" dirty="0"/>
          </a:p>
          <a:p>
            <a:pPr marL="171450" indent="-171450">
              <a:buFont typeface="ＭＳ Ｐゴシック" panose="020B0600070205080204" pitchFamily="50" charset="-128"/>
              <a:buChar char="※"/>
            </a:pPr>
            <a:r>
              <a:rPr lang="ja-JP" altLang="en-US" sz="1200" b="1" dirty="0"/>
              <a:t>複数の金融機関で共用される</a:t>
            </a:r>
            <a:r>
              <a:rPr lang="en-US" altLang="ja-JP" sz="1200" b="1" dirty="0"/>
              <a:t>Web</a:t>
            </a:r>
            <a:r>
              <a:rPr lang="ja-JP" altLang="en-US" sz="1200" b="1" dirty="0"/>
              <a:t>ページなどで、金融機関コードをリンク元に設置できないお客様や、クレジットカード会社様等の金融機関コードをお持ちでないお客様はセキュアブレインまでお問合せ下さい。書き換えるコードをご案内させて頂きます。</a:t>
            </a:r>
            <a:endParaRPr lang="en-US" altLang="ja-JP" sz="1200" b="1" dirty="0"/>
          </a:p>
          <a:p>
            <a:pPr marL="171450" indent="-171450">
              <a:buFont typeface="ＭＳ Ｐゴシック" panose="020B0600070205080204" pitchFamily="50" charset="-128"/>
              <a:buChar char="※"/>
            </a:pPr>
            <a:r>
              <a:rPr lang="ja-JP" altLang="en-US" sz="1200" b="1" dirty="0"/>
              <a:t>上記の変更を</a:t>
            </a:r>
            <a:r>
              <a:rPr lang="en-US" altLang="ja-JP" sz="1200" b="1" dirty="0"/>
              <a:t>Web</a:t>
            </a:r>
            <a:r>
              <a:rPr lang="ja-JP" altLang="en-US" sz="1200" b="1" dirty="0"/>
              <a:t>ページへ反映される際は、お手数ですが</a:t>
            </a:r>
            <a:r>
              <a:rPr lang="en-US" altLang="ja-JP" sz="1200" b="1" dirty="0"/>
              <a:t>5</a:t>
            </a:r>
            <a:r>
              <a:rPr lang="ja-JP" altLang="en-US" sz="1200" b="1" dirty="0"/>
              <a:t>営業日前までにセキュアブレインの御社担当営業へご連絡をお願い致します。</a:t>
            </a:r>
          </a:p>
        </p:txBody>
      </p:sp>
      <p:sp>
        <p:nvSpPr>
          <p:cNvPr id="11" name="正方形/長方形 10">
            <a:extLst>
              <a:ext uri="{FF2B5EF4-FFF2-40B4-BE49-F238E27FC236}">
                <a16:creationId xmlns:a16="http://schemas.microsoft.com/office/drawing/2014/main" id="{3EB785E5-A3C6-4AAE-BC28-FEFBB883C685}"/>
              </a:ext>
            </a:extLst>
          </p:cNvPr>
          <p:cNvSpPr/>
          <p:nvPr/>
        </p:nvSpPr>
        <p:spPr>
          <a:xfrm>
            <a:off x="144324" y="4917932"/>
            <a:ext cx="6552728" cy="28803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altLang="ja-JP" sz="1400" b="1" dirty="0"/>
              <a:t>PhishWall</a:t>
            </a:r>
            <a:r>
              <a:rPr lang="ja-JP" altLang="en-US" sz="1400" b="1" dirty="0"/>
              <a:t>プレミアムに関するお問い合わせ</a:t>
            </a:r>
            <a:endParaRPr lang="ja-JP" altLang="en-US" sz="1300" dirty="0"/>
          </a:p>
        </p:txBody>
      </p:sp>
      <p:sp>
        <p:nvSpPr>
          <p:cNvPr id="12" name="正方形/長方形 11">
            <a:extLst>
              <a:ext uri="{FF2B5EF4-FFF2-40B4-BE49-F238E27FC236}">
                <a16:creationId xmlns:a16="http://schemas.microsoft.com/office/drawing/2014/main" id="{64D4DC40-7CDC-4FD1-97EE-2933847E57C2}"/>
              </a:ext>
            </a:extLst>
          </p:cNvPr>
          <p:cNvSpPr/>
          <p:nvPr/>
        </p:nvSpPr>
        <p:spPr>
          <a:xfrm>
            <a:off x="252028" y="5256645"/>
            <a:ext cx="6353944" cy="1354217"/>
          </a:xfrm>
          <a:prstGeom prst="rect">
            <a:avLst/>
          </a:prstGeom>
        </p:spPr>
        <p:txBody>
          <a:bodyPr wrap="square">
            <a:spAutoFit/>
          </a:bodyPr>
          <a:lstStyle/>
          <a:p>
            <a:r>
              <a:rPr lang="ja-JP" altLang="en-US" sz="1100" dirty="0">
                <a:latin typeface="+mj-ea"/>
                <a:ea typeface="+mj-ea"/>
              </a:rPr>
              <a:t>セキュアブレイン テクニカルサポートセンター</a:t>
            </a:r>
          </a:p>
          <a:p>
            <a:r>
              <a:rPr lang="ja-JP" altLang="en-US" sz="1100" dirty="0">
                <a:latin typeface="+mj-ea"/>
                <a:ea typeface="+mj-ea"/>
              </a:rPr>
              <a:t>メールフォームによるお問い合わせ   </a:t>
            </a:r>
            <a:r>
              <a:rPr lang="en-US" altLang="ja-JP" sz="1100" dirty="0">
                <a:solidFill>
                  <a:srgbClr val="FF0000"/>
                </a:solidFill>
                <a:latin typeface="+mj-ea"/>
                <a:ea typeface="+mj-ea"/>
              </a:rPr>
              <a:t>https://www.securebrain.co.jp/form/phishwall/sbformmail.php</a:t>
            </a:r>
            <a:endParaRPr lang="ja-JP" altLang="en-US" sz="1100" dirty="0">
              <a:solidFill>
                <a:srgbClr val="FF0000"/>
              </a:solidFill>
              <a:latin typeface="+mj-ea"/>
              <a:ea typeface="+mj-ea"/>
            </a:endParaRPr>
          </a:p>
          <a:p>
            <a:r>
              <a:rPr lang="en-US" altLang="ja-JP" sz="1100" dirty="0">
                <a:latin typeface="+mj-ea"/>
                <a:ea typeface="+mj-ea"/>
              </a:rPr>
              <a:t>※</a:t>
            </a:r>
            <a:r>
              <a:rPr lang="ja-JP" altLang="en-US" sz="1100" dirty="0">
                <a:latin typeface="+mj-ea"/>
                <a:ea typeface="+mj-ea"/>
              </a:rPr>
              <a:t>製品名、ご利用の</a:t>
            </a:r>
            <a:r>
              <a:rPr lang="en-US" altLang="ja-JP" sz="1100" dirty="0">
                <a:latin typeface="+mj-ea"/>
                <a:ea typeface="+mj-ea"/>
              </a:rPr>
              <a:t>OS</a:t>
            </a:r>
            <a:r>
              <a:rPr lang="ja-JP" altLang="en-US" sz="1100" dirty="0">
                <a:latin typeface="+mj-ea"/>
                <a:ea typeface="+mj-ea"/>
              </a:rPr>
              <a:t>を記載の上、ご連絡いただきますようお願いします。</a:t>
            </a:r>
          </a:p>
          <a:p>
            <a:endParaRPr lang="ja-JP" altLang="en-US" sz="1100" dirty="0">
              <a:latin typeface="+mj-ea"/>
              <a:ea typeface="+mj-ea"/>
            </a:endParaRPr>
          </a:p>
          <a:p>
            <a:r>
              <a:rPr lang="ja-JP" altLang="en-US" sz="1100" dirty="0">
                <a:latin typeface="+mj-ea"/>
                <a:ea typeface="+mj-ea"/>
              </a:rPr>
              <a:t>電話によるお問い合わせ　</a:t>
            </a:r>
            <a:r>
              <a:rPr lang="en-US" altLang="ja-JP" sz="1600" dirty="0">
                <a:latin typeface="+mj-ea"/>
                <a:ea typeface="+mj-ea"/>
              </a:rPr>
              <a:t>0120-988-131</a:t>
            </a:r>
          </a:p>
          <a:p>
            <a:r>
              <a:rPr lang="en-US" altLang="ja-JP" sz="1100" dirty="0">
                <a:latin typeface="+mj-ea"/>
                <a:ea typeface="+mj-ea"/>
              </a:rPr>
              <a:t>※</a:t>
            </a:r>
            <a:r>
              <a:rPr lang="ja-JP" altLang="en-US" sz="1100" dirty="0">
                <a:latin typeface="+mj-ea"/>
                <a:ea typeface="+mj-ea"/>
              </a:rPr>
              <a:t>ダイヤル後、アナウンスに従いお使いいただいている製品の番号を押してください。</a:t>
            </a:r>
          </a:p>
          <a:p>
            <a:r>
              <a:rPr lang="en-US" altLang="ja-JP" sz="1100" dirty="0">
                <a:latin typeface="+mj-ea"/>
                <a:ea typeface="+mj-ea"/>
              </a:rPr>
              <a:t>※</a:t>
            </a:r>
            <a:r>
              <a:rPr lang="ja-JP" altLang="en-US" sz="1100" dirty="0">
                <a:latin typeface="+mj-ea"/>
                <a:ea typeface="+mj-ea"/>
              </a:rPr>
              <a:t>営業時間：月～金曜日　</a:t>
            </a:r>
            <a:r>
              <a:rPr lang="en-US" altLang="ja-JP" sz="1100" dirty="0">
                <a:latin typeface="+mj-ea"/>
                <a:ea typeface="+mj-ea"/>
              </a:rPr>
              <a:t>9:00-12:00 13:00-18:00</a:t>
            </a:r>
            <a:r>
              <a:rPr lang="ja-JP" altLang="en-US" sz="1100" dirty="0">
                <a:latin typeface="+mj-ea"/>
                <a:ea typeface="+mj-ea"/>
              </a:rPr>
              <a:t>　土日祝祭日・年末年始</a:t>
            </a:r>
            <a:r>
              <a:rPr lang="en-US" altLang="ja-JP" sz="1100" dirty="0">
                <a:latin typeface="+mj-ea"/>
                <a:ea typeface="+mj-ea"/>
              </a:rPr>
              <a:t>(12/29</a:t>
            </a:r>
            <a:r>
              <a:rPr lang="ja-JP" altLang="en-US" sz="1100" dirty="0">
                <a:latin typeface="+mj-ea"/>
                <a:ea typeface="+mj-ea"/>
              </a:rPr>
              <a:t>～</a:t>
            </a:r>
            <a:r>
              <a:rPr lang="en-US" altLang="ja-JP" sz="1100" dirty="0">
                <a:latin typeface="+mj-ea"/>
                <a:ea typeface="+mj-ea"/>
              </a:rPr>
              <a:t>1/4)</a:t>
            </a:r>
            <a:r>
              <a:rPr lang="ja-JP" altLang="en-US" sz="1100" dirty="0">
                <a:latin typeface="+mj-ea"/>
                <a:ea typeface="+mj-ea"/>
              </a:rPr>
              <a:t>を除く</a:t>
            </a:r>
          </a:p>
        </p:txBody>
      </p:sp>
      <p:sp>
        <p:nvSpPr>
          <p:cNvPr id="13" name="テキスト ボックス 12">
            <a:extLst>
              <a:ext uri="{FF2B5EF4-FFF2-40B4-BE49-F238E27FC236}">
                <a16:creationId xmlns:a16="http://schemas.microsoft.com/office/drawing/2014/main" id="{F9E16364-247C-4EAB-9641-FAEBCD7DA1DB}"/>
              </a:ext>
            </a:extLst>
          </p:cNvPr>
          <p:cNvSpPr txBox="1"/>
          <p:nvPr/>
        </p:nvSpPr>
        <p:spPr>
          <a:xfrm>
            <a:off x="142737" y="4505423"/>
            <a:ext cx="6572526" cy="276999"/>
          </a:xfrm>
          <a:prstGeom prst="rect">
            <a:avLst/>
          </a:prstGeom>
          <a:noFill/>
        </p:spPr>
        <p:txBody>
          <a:bodyPr wrap="square" rtlCol="0">
            <a:spAutoFit/>
          </a:bodyPr>
          <a:lstStyle/>
          <a:p>
            <a:r>
              <a:rPr kumimoji="1" lang="en-US" altLang="ja-JP" sz="1200" dirty="0"/>
              <a:t>※</a:t>
            </a:r>
            <a:r>
              <a:rPr kumimoji="1" lang="ja-JP" altLang="en-US" sz="1200" dirty="0"/>
              <a:t>システム要件につきましては、セキュアブレインのダウンロードページでご確認ください。</a:t>
            </a:r>
          </a:p>
        </p:txBody>
      </p:sp>
      <p:sp>
        <p:nvSpPr>
          <p:cNvPr id="17" name="吹き出し: 角を丸めた四角形 16">
            <a:extLst>
              <a:ext uri="{FF2B5EF4-FFF2-40B4-BE49-F238E27FC236}">
                <a16:creationId xmlns:a16="http://schemas.microsoft.com/office/drawing/2014/main" id="{F5B28605-9A2E-4933-BA03-1E44CE70F1E6}"/>
              </a:ext>
            </a:extLst>
          </p:cNvPr>
          <p:cNvSpPr/>
          <p:nvPr/>
        </p:nvSpPr>
        <p:spPr>
          <a:xfrm>
            <a:off x="88669" y="2227811"/>
            <a:ext cx="6626594" cy="1795549"/>
          </a:xfrm>
          <a:prstGeom prst="wedgeRoundRectCallout">
            <a:avLst>
              <a:gd name="adj1" fmla="val -4609"/>
              <a:gd name="adj2" fmla="val -90586"/>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5549001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1432</TotalTime>
  <Words>728</Words>
  <Application>Microsoft Office PowerPoint</Application>
  <PresentationFormat>ユーザー設定</PresentationFormat>
  <Paragraphs>34</Paragraphs>
  <Slides>4</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ＭＳ Ｐゴシック</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丸山 芳生</dc:creator>
  <cp:lastModifiedBy>Hideki Matsumoto</cp:lastModifiedBy>
  <cp:revision>69</cp:revision>
  <dcterms:created xsi:type="dcterms:W3CDTF">2017-09-28T01:38:09Z</dcterms:created>
  <dcterms:modified xsi:type="dcterms:W3CDTF">2022-01-28T07:25:28Z</dcterms:modified>
</cp:coreProperties>
</file>